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2" r:id="rId5"/>
    <p:sldId id="258" r:id="rId6"/>
    <p:sldId id="260" r:id="rId7"/>
    <p:sldId id="274" r:id="rId8"/>
    <p:sldId id="262" r:id="rId9"/>
    <p:sldId id="280" r:id="rId10"/>
    <p:sldId id="267" r:id="rId11"/>
    <p:sldId id="268" r:id="rId12"/>
    <p:sldId id="275" r:id="rId13"/>
    <p:sldId id="278" r:id="rId14"/>
    <p:sldId id="270" r:id="rId15"/>
    <p:sldId id="273" r:id="rId16"/>
    <p:sldId id="271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orient="horz" pos="1638" userDrawn="1">
          <p15:clr>
            <a:srgbClr val="A4A3A4"/>
          </p15:clr>
        </p15:guide>
        <p15:guide id="6" orient="horz" pos="2954" userDrawn="1">
          <p15:clr>
            <a:srgbClr val="A4A3A4"/>
          </p15:clr>
        </p15:guide>
        <p15:guide id="7" orient="horz" pos="3249" userDrawn="1">
          <p15:clr>
            <a:srgbClr val="A4A3A4"/>
          </p15:clr>
        </p15:guide>
        <p15:guide id="8" orient="horz" pos="3612" userDrawn="1">
          <p15:clr>
            <a:srgbClr val="A4A3A4"/>
          </p15:clr>
        </p15:guide>
        <p15:guide id="9" pos="483" userDrawn="1">
          <p15:clr>
            <a:srgbClr val="A4A3A4"/>
          </p15:clr>
        </p15:guide>
        <p15:guide id="10" pos="47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67337F"/>
    <a:srgbClr val="CC0033"/>
    <a:srgbClr val="9F1E60"/>
    <a:srgbClr val="6D3F92"/>
    <a:srgbClr val="0066CC"/>
    <a:srgbClr val="CB0033"/>
    <a:srgbClr val="000002"/>
    <a:srgbClr val="26262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F3F3A-2AA0-423D-BE69-98072CDC2D1C}" v="2" dt="2022-05-25T11:58:1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6327" autoAdjust="0"/>
  </p:normalViewPr>
  <p:slideViewPr>
    <p:cSldViewPr snapToGrid="0" showGuides="1">
      <p:cViewPr varScale="1">
        <p:scale>
          <a:sx n="99" d="100"/>
          <a:sy n="99" d="100"/>
        </p:scale>
        <p:origin x="105" y="314"/>
      </p:cViewPr>
      <p:guideLst>
        <p:guide pos="3840"/>
        <p:guide orient="horz" pos="2296"/>
        <p:guide orient="horz" pos="3634"/>
        <p:guide orient="horz" pos="1638"/>
        <p:guide orient="horz" pos="2954"/>
        <p:guide orient="horz" pos="3249"/>
        <p:guide orient="horz" pos="3612"/>
        <p:guide pos="483"/>
        <p:guide pos="4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1" d="100"/>
          <a:sy n="111" d="100"/>
        </p:scale>
        <p:origin x="433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836D95-6E66-495F-9607-01AB9CCCDA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25D01-8989-4A22-A3A5-613D8D179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2D960-DAF8-420D-B41C-CD1414C1E3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816E-788B-41D7-AC93-E2CACD2D7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08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A419-C153-4C04-AF1A-D97864C2AFF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22BC-2EF1-4D3D-9567-B0905FE53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9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2">
            <a:extLst>
              <a:ext uri="{FF2B5EF4-FFF2-40B4-BE49-F238E27FC236}">
                <a16:creationId xmlns:a16="http://schemas.microsoft.com/office/drawing/2014/main" id="{19A540C8-1EBE-4BC5-ABD6-9EBA76CDEA3B}"/>
              </a:ext>
            </a:extLst>
          </p:cNvPr>
          <p:cNvSpPr/>
          <p:nvPr/>
        </p:nvSpPr>
        <p:spPr>
          <a:xfrm>
            <a:off x="3272964" y="2054648"/>
            <a:ext cx="8921417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1746 w 8926822"/>
              <a:gd name="connsiteY1" fmla="*/ 993513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6"/>
              <a:gd name="connsiteY0" fmla="*/ 4803352 h 4803352"/>
              <a:gd name="connsiteX1" fmla="*/ 8926508 w 8927766"/>
              <a:gd name="connsiteY1" fmla="*/ 991132 h 4803352"/>
              <a:gd name="connsiteX2" fmla="*/ 8926822 w 8927766"/>
              <a:gd name="connsiteY2" fmla="*/ 0 h 4803352"/>
              <a:gd name="connsiteX3" fmla="*/ 0 w 8927766"/>
              <a:gd name="connsiteY3" fmla="*/ 4796369 h 4803352"/>
              <a:gd name="connsiteX4" fmla="*/ 1601117 w 8927766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91132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863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7"/>
              <a:gd name="connsiteY0" fmla="*/ 4803352 h 4803352"/>
              <a:gd name="connsiteX1" fmla="*/ 8926509 w 8927767"/>
              <a:gd name="connsiteY1" fmla="*/ 981606 h 4803352"/>
              <a:gd name="connsiteX2" fmla="*/ 8926822 w 8927767"/>
              <a:gd name="connsiteY2" fmla="*/ 0 h 4803352"/>
              <a:gd name="connsiteX3" fmla="*/ 0 w 8927767"/>
              <a:gd name="connsiteY3" fmla="*/ 4796369 h 4803352"/>
              <a:gd name="connsiteX4" fmla="*/ 1601117 w 8927767"/>
              <a:gd name="connsiteY4" fmla="*/ 4803352 h 4803352"/>
              <a:gd name="connsiteX0" fmla="*/ 1594767 w 8921417"/>
              <a:gd name="connsiteY0" fmla="*/ 4803352 h 4803352"/>
              <a:gd name="connsiteX1" fmla="*/ 8920159 w 8921417"/>
              <a:gd name="connsiteY1" fmla="*/ 981606 h 4803352"/>
              <a:gd name="connsiteX2" fmla="*/ 8920472 w 8921417"/>
              <a:gd name="connsiteY2" fmla="*/ 0 h 4803352"/>
              <a:gd name="connsiteX3" fmla="*/ 0 w 8921417"/>
              <a:gd name="connsiteY3" fmla="*/ 4802719 h 4803352"/>
              <a:gd name="connsiteX4" fmla="*/ 1594767 w 8921417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417" h="4803352">
                <a:moveTo>
                  <a:pt x="1594767" y="4803352"/>
                </a:moveTo>
                <a:cubicBezTo>
                  <a:pt x="1594767" y="4803352"/>
                  <a:pt x="6482490" y="4320706"/>
                  <a:pt x="8920159" y="981606"/>
                </a:cubicBezTo>
                <a:cubicBezTo>
                  <a:pt x="8924391" y="645876"/>
                  <a:pt x="8916240" y="335730"/>
                  <a:pt x="8920472" y="0"/>
                </a:cubicBezTo>
                <a:cubicBezTo>
                  <a:pt x="7206486" y="4346289"/>
                  <a:pt x="0" y="4802719"/>
                  <a:pt x="0" y="4802719"/>
                </a:cubicBezTo>
                <a:lnTo>
                  <a:pt x="159476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03913-C915-42BC-81BF-229F261DD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989" y="2904513"/>
            <a:ext cx="9144000" cy="664797"/>
          </a:xfrm>
        </p:spPr>
        <p:txBody>
          <a:bodyPr anchor="b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 dirty="0">
                <a:gradFill flip="none" rotWithShape="1">
                  <a:gsLst>
                    <a:gs pos="50400">
                      <a:srgbClr val="653380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B78E-BF92-4AAF-A7DC-6E8E07429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88" y="3630613"/>
            <a:ext cx="9144000" cy="664797"/>
          </a:xfrm>
        </p:spPr>
        <p:txBody>
          <a:bodyPr/>
          <a:lstStyle>
            <a:lvl1pPr marL="0" indent="0" algn="l">
              <a:buNone/>
              <a:defRPr lang="en-GB" sz="3600" kern="1200" spc="-2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9E309-52D3-4543-88F6-6ACBA8A2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4988" y="5949950"/>
            <a:ext cx="6062662" cy="36671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Klöckner Pentaplast. All rights reserved.</a:t>
            </a:r>
            <a:br>
              <a:rPr lang="en-US" dirty="0"/>
            </a:br>
            <a:r>
              <a:rPr lang="en-US" dirty="0"/>
              <a:t>Confidential – For internal use only.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FE37E-B681-4846-AC7D-F7A9E48273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681" y="5362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6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4468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20DD-A81E-48B3-AEEA-6C35320B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DACC-9385-4653-AD68-96B11EF00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1538674"/>
            <a:ext cx="5424488" cy="4098926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defRPr/>
            </a:lvl1pPr>
            <a:lvl2pPr marL="538163" indent="-268288">
              <a:lnSpc>
                <a:spcPct val="100000"/>
              </a:lnSpc>
              <a:spcBef>
                <a:spcPts val="0"/>
              </a:spcBef>
              <a:defRPr/>
            </a:lvl2pPr>
            <a:lvl3pPr marL="808038" indent="-269875">
              <a:lnSpc>
                <a:spcPct val="100000"/>
              </a:lnSpc>
              <a:spcBef>
                <a:spcPts val="0"/>
              </a:spcBef>
              <a:defRPr/>
            </a:lvl3pPr>
            <a:lvl4pPr marL="1077913" indent="-269875">
              <a:lnSpc>
                <a:spcPct val="100000"/>
              </a:lnSpc>
              <a:spcBef>
                <a:spcPts val="0"/>
              </a:spcBef>
              <a:tabLst/>
              <a:defRPr/>
            </a:lvl4pPr>
            <a:lvl5pPr marL="1346200" indent="-268288"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E7E22-D914-4388-9268-77B8B2A89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2525" y="1538674"/>
            <a:ext cx="5418454" cy="4098926"/>
          </a:xfrm>
        </p:spPr>
        <p:txBody>
          <a:bodyPr/>
          <a:lstStyle>
            <a:lvl1pPr marL="269875" indent="-2698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1pPr>
            <a:lvl2pPr marL="538163" indent="-268288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defRPr/>
            </a:lvl2pPr>
            <a:lvl3pPr marL="808038" indent="-269875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3pPr>
            <a:lvl4pPr marL="1077913" indent="-269875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  <a:tabLst/>
              <a:defRPr/>
            </a:lvl4pPr>
            <a:lvl5pPr marL="1346200" indent="-2682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147F2-2139-4E63-B66B-9701B7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F2267D48-97D3-4ED9-9480-1697DF3A4D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A7C66D9-6676-431A-A2E3-1D11E4F18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99AB7D-4731-413C-A96E-9F05828C0A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7222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3525837" cy="442355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0700" y="1530000"/>
            <a:ext cx="7319963" cy="4423550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0332A5B-4DFD-4FC6-B8D1-9F7A291C2C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7BFE7B08-F3F4-4C7D-B47D-49351E18B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8BF808-3074-434B-9C23-12E9B17AD2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971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5421312" cy="44291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2525" y="1530000"/>
            <a:ext cx="5418138" cy="4426325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04BEB02-89D2-4C36-BB45-0CE006F57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312332B2-F612-49E1-85BB-9D39F5543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F04EA7-253E-4915-BB61-D5C4887E1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02113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7318375" cy="44263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4350" y="1530000"/>
            <a:ext cx="3517900" cy="44263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C5510FF-778A-4DC0-90E9-CD7ECAAB05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33783F47-59C5-49B1-B9E9-3A3F7391F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1FFCD-0C4A-49AD-AB3D-5B1A80F1C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2532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9" y="1530001"/>
            <a:ext cx="3520826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22753" y="1808162"/>
            <a:ext cx="3155318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30700" y="1530000"/>
            <a:ext cx="7319963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6421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8" y="1530001"/>
            <a:ext cx="5418137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17759" y="1808162"/>
            <a:ext cx="5060530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2525" y="1530000"/>
            <a:ext cx="5418138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3400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58181C3F-4BCF-491E-ADA8-E02343C6EF41}"/>
              </a:ext>
            </a:extLst>
          </p:cNvPr>
          <p:cNvSpPr/>
          <p:nvPr userDrawn="1"/>
        </p:nvSpPr>
        <p:spPr>
          <a:xfrm>
            <a:off x="539998" y="1530001"/>
            <a:ext cx="7322889" cy="4419950"/>
          </a:xfrm>
          <a:prstGeom prst="roundRect">
            <a:avLst>
              <a:gd name="adj" fmla="val 3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8D86243-713F-44E0-A1CB-96A341C5A57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38964" y="1808162"/>
            <a:ext cx="6924956" cy="3916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FFC729A-CC39-413A-BA80-8CECDD9F83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9837" y="1530000"/>
            <a:ext cx="3520826" cy="441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ED14A0B-7A59-4984-8504-21F86C719A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24FBB5C1-05A0-43CF-953D-D0FF7D062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C2D94B-4059-4440-B327-8B8C260EC3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45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6DBDB7F-F9CE-4728-AE33-7CC73D49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8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A58490-E285-41DC-9F2B-3CCDAF37EE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0699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56E03C1-E5DC-4299-BE28-CF74926DF7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2763" y="1530000"/>
            <a:ext cx="3518215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702050"/>
            <a:ext cx="3510295" cy="2247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57E511FB-BDCB-40D5-99DC-0EE9DC3168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721E5C55-E895-41E9-B81F-55359175C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64E007-61BC-4B26-B400-302395C27F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172338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960000"/>
            <a:ext cx="3510295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531813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63F9834-7D22-4D39-8EDB-A128AEA32B09}"/>
              </a:ext>
            </a:extLst>
          </p:cNvPr>
          <p:cNvSpPr/>
          <p:nvPr userDrawn="1"/>
        </p:nvSpPr>
        <p:spPr>
          <a:xfrm>
            <a:off x="4330700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8D0ED80A-7844-4AC6-8992-436A003C8304}"/>
              </a:ext>
            </a:extLst>
          </p:cNvPr>
          <p:cNvSpPr/>
          <p:nvPr userDrawn="1"/>
        </p:nvSpPr>
        <p:spPr>
          <a:xfrm>
            <a:off x="8132763" y="1530000"/>
            <a:ext cx="353520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624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ABAC8A5-9BDB-4079-AAA3-681C38901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624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B4D3D7C-F034-4420-A44B-6A533FC32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5778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3D3B3-DFA9-4B6F-80D7-343C611620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5778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3FBB199-9870-43EB-B648-4253805A31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8933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43B0E1C-CE23-4709-87FD-AF8479A9F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8933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6610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>
            <a:off x="4555858" y="342900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763" y="4771368"/>
            <a:ext cx="3498850" cy="553998"/>
          </a:xfrm>
        </p:spPr>
        <p:txBody>
          <a:bodyPr anchor="b">
            <a:spAutoFit/>
          </a:bodyPr>
          <a:lstStyle>
            <a:lvl1pPr algn="r">
              <a:defRPr sz="4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54F3-3E6E-4369-90A4-F2BDFA07FC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32763" y="5357918"/>
            <a:ext cx="3498850" cy="369332"/>
          </a:xfrm>
        </p:spPr>
        <p:txBody>
          <a:bodyPr>
            <a:spAutoFit/>
          </a:bodyPr>
          <a:lstStyle>
            <a:lvl1pPr marL="0" indent="0" algn="r">
              <a:buNone/>
              <a:defRPr sz="240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710C493-F691-4870-95EF-79ECF418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2151" y="5949949"/>
            <a:ext cx="5880100" cy="36671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Klöckner Pentaplast. All rights reserved. </a:t>
            </a:r>
            <a:br>
              <a:rPr lang="en-US" dirty="0"/>
            </a:br>
            <a:r>
              <a:rPr lang="en-US" dirty="0"/>
              <a:t>Confidential – For internal use only.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1CB00F-1465-F04C-AB78-D24DD4BF923C}"/>
              </a:ext>
            </a:extLst>
          </p:cNvPr>
          <p:cNvGrpSpPr/>
          <p:nvPr userDrawn="1"/>
        </p:nvGrpSpPr>
        <p:grpSpPr>
          <a:xfrm>
            <a:off x="10990354" y="-17755"/>
            <a:ext cx="808055" cy="1230764"/>
            <a:chOff x="10981476" y="1"/>
            <a:chExt cx="808055" cy="12307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D32AC0-F3DA-44B7-A7C0-F8DFFD7DD5A5}"/>
                </a:ext>
              </a:extLst>
            </p:cNvPr>
            <p:cNvSpPr/>
            <p:nvPr userDrawn="1"/>
          </p:nvSpPr>
          <p:spPr>
            <a:xfrm>
              <a:off x="10981476" y="1"/>
              <a:ext cx="808055" cy="1230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2F97A7F-6511-4B8A-9EE7-9056115EF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3803" y="553965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1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anel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531813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63F9834-7D22-4D39-8EDB-A128AEA32B09}"/>
              </a:ext>
            </a:extLst>
          </p:cNvPr>
          <p:cNvSpPr/>
          <p:nvPr userDrawn="1"/>
        </p:nvSpPr>
        <p:spPr>
          <a:xfrm>
            <a:off x="4330700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8D0ED80A-7844-4AC6-8992-436A003C8304}"/>
              </a:ext>
            </a:extLst>
          </p:cNvPr>
          <p:cNvSpPr/>
          <p:nvPr userDrawn="1"/>
        </p:nvSpPr>
        <p:spPr>
          <a:xfrm>
            <a:off x="8132763" y="1530000"/>
            <a:ext cx="353520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2762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0698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7" y="3959999"/>
            <a:ext cx="3510295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624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ABAC8A5-9BDB-4079-AAA3-681C38901D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2624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B4D3D7C-F034-4420-A44B-6A533FC329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95778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4E3D3B3-DFA9-4B6F-80D7-343C611620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5778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3FBB199-9870-43EB-B648-4253805A31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08933" y="1692000"/>
            <a:ext cx="3200443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43B0E1C-CE23-4709-87FD-AF8479A9F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08933" y="1980000"/>
            <a:ext cx="3200443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FE503BD-F806-4C41-86B7-8702777539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6A66230-7FFF-4D13-BD70-3E28E9D00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7E20105-FD95-4BAF-AD3D-04F7389278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23136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1026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06DBDB7F-F9CE-4728-AE33-7CC73D49874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4989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AAA58490-E285-41DC-9F2B-3CCDAF37EE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90901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956E03C1-E5DC-4299-BE28-CF74926DF7F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1027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0900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903BB4-5041-43D7-B789-338D98FB14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8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B6C4E35E-0D18-476E-932A-296770041C5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85366" y="3702049"/>
            <a:ext cx="2564376" cy="22479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E3475DD4-7301-4433-A258-95F20519452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85367" y="1530000"/>
            <a:ext cx="2570162" cy="199707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063C6E1-DB62-4439-8EBB-B2C764A370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FC48CBEF-8ACF-4489-AC17-B5646FE63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A3890F-322A-44F2-B886-81F92B6757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83119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3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CB560B-4257-4BC6-AD40-4869762137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742353A4-7B9D-48FD-83B7-6D9BCC777923}"/>
              </a:ext>
            </a:extLst>
          </p:cNvPr>
          <p:cNvSpPr/>
          <p:nvPr userDrawn="1"/>
        </p:nvSpPr>
        <p:spPr>
          <a:xfrm>
            <a:off x="3365357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337AF2-5739-4F8D-ABF8-EDB893BDEF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7987B2C-F08E-4494-AB9C-C4CE7BF32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4F9B02FE-6A8B-4E15-943D-CA495FCD4578}"/>
              </a:ext>
            </a:extLst>
          </p:cNvPr>
          <p:cNvSpPr/>
          <p:nvPr userDrawn="1"/>
        </p:nvSpPr>
        <p:spPr>
          <a:xfrm>
            <a:off x="6232525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4ACD5E9-18F4-4637-8373-9BA1F97CD0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9527601-7D65-46F5-8C53-ECA9C2DBD1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7F5C7B14-F917-4B2E-BE7D-F15524663BA0}"/>
              </a:ext>
            </a:extLst>
          </p:cNvPr>
          <p:cNvSpPr/>
          <p:nvPr userDrawn="1"/>
        </p:nvSpPr>
        <p:spPr>
          <a:xfrm>
            <a:off x="9066069" y="1530000"/>
            <a:ext cx="2584910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5F64F7D-2B9B-465B-A923-BA0A99C1CE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B0B16A1E-86B8-46B3-97A5-B4344235F7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9A28C0A-3586-438B-85BD-5B3292D2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0D3AADD5-D7E1-4EA9-96A9-A7F0A3AF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9EF7B8-F278-4F98-AF9B-94E53BA32C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801234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col panels kp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2" y="1530000"/>
            <a:ext cx="11104131" cy="2251360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689637"/>
            <a:ext cx="10776312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2400" b="0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9A28C0A-3586-438B-85BD-5B3292D25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0D3AADD5-D7E1-4EA9-96A9-A7F0A3AF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9EF7B8-F278-4F98-AF9B-94E53BA32C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555719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panels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C47A9739-9130-4930-8F88-7E7FE7611C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706D36AC-08B0-4648-8E80-DE2B802DB1D4}"/>
              </a:ext>
            </a:extLst>
          </p:cNvPr>
          <p:cNvSpPr/>
          <p:nvPr userDrawn="1"/>
        </p:nvSpPr>
        <p:spPr>
          <a:xfrm>
            <a:off x="531813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CB560B-4257-4BC6-AD40-4869762137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0D1FE23-D05A-4C59-B0C5-5F70699119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069118AE-F42A-4497-AC96-C90BA06499F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8532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742353A4-7B9D-48FD-83B7-6D9BCC777923}"/>
              </a:ext>
            </a:extLst>
          </p:cNvPr>
          <p:cNvSpPr/>
          <p:nvPr userDrawn="1"/>
        </p:nvSpPr>
        <p:spPr>
          <a:xfrm>
            <a:off x="3365357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A337AF2-5739-4F8D-ABF8-EDB893BDEF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7987B2C-F08E-4494-AB9C-C4CE7BF326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7FA1DD5D-7D2C-46DC-9172-F33EF247A06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4F9B02FE-6A8B-4E15-943D-CA495FCD4578}"/>
              </a:ext>
            </a:extLst>
          </p:cNvPr>
          <p:cNvSpPr/>
          <p:nvPr userDrawn="1"/>
        </p:nvSpPr>
        <p:spPr>
          <a:xfrm>
            <a:off x="6232525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34ACD5E9-18F4-4637-8373-9BA1F97CD0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49527601-7D65-46F5-8C53-ECA9C2DBD1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2E966B00-E38F-4B9B-AC71-928464729D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59999"/>
            <a:ext cx="2566700" cy="19899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7F5C7B14-F917-4B2E-BE7D-F15524663BA0}"/>
              </a:ext>
            </a:extLst>
          </p:cNvPr>
          <p:cNvSpPr/>
          <p:nvPr userDrawn="1"/>
        </p:nvSpPr>
        <p:spPr>
          <a:xfrm>
            <a:off x="9066069" y="1530000"/>
            <a:ext cx="2584910" cy="2251360"/>
          </a:xfrm>
          <a:prstGeom prst="roundRect">
            <a:avLst>
              <a:gd name="adj" fmla="val 5324"/>
            </a:avLst>
          </a:prstGeom>
          <a:noFill/>
          <a:ln w="38100">
            <a:gradFill>
              <a:gsLst>
                <a:gs pos="50000">
                  <a:srgbClr val="0366CC"/>
                </a:gs>
                <a:gs pos="0">
                  <a:srgbClr val="CC0033"/>
                </a:gs>
                <a:gs pos="100000">
                  <a:srgbClr val="0066CC"/>
                </a:gs>
              </a:gsLst>
              <a:lin ang="16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lvl="0">
              <a:spcBef>
                <a:spcPts val="600"/>
              </a:spcBef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5F64F7D-2B9B-465B-A923-BA0A99C1CE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1692000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B0B16A1E-86B8-46B3-97A5-B4344235F7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1980000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>
                <a:gradFill>
                  <a:gsLst>
                    <a:gs pos="0">
                      <a:srgbClr val="CC0033"/>
                    </a:gs>
                    <a:gs pos="99000">
                      <a:srgbClr val="0066CC"/>
                    </a:gs>
                  </a:gsLst>
                  <a:lin ang="168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XX%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DB5C7B5-9742-4A57-A184-41AF3EE29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19448B80-33D4-4482-B93B-4DC5D821F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6FB6D90-A2FE-4F47-B834-78E3443DC8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759525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E493F41-BCDC-437A-8471-5E532C0E41E9}"/>
              </a:ext>
            </a:extLst>
          </p:cNvPr>
          <p:cNvSpPr/>
          <p:nvPr userDrawn="1"/>
        </p:nvSpPr>
        <p:spPr>
          <a:xfrm>
            <a:off x="2435225" y="1665288"/>
            <a:ext cx="3527425" cy="3527424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722994A2-CC94-4457-AA7B-7B7FFC087938}"/>
              </a:ext>
            </a:extLst>
          </p:cNvPr>
          <p:cNvSpPr/>
          <p:nvPr userDrawn="1"/>
        </p:nvSpPr>
        <p:spPr>
          <a:xfrm>
            <a:off x="6229352" y="1665288"/>
            <a:ext cx="3527425" cy="3527424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45569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E06FABE-CC0E-4EF4-8755-5053EC6CCD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9695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1115D35-0601-4690-A7E5-41EED7A712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B734CC81-4C49-41F7-B12F-AE94D77B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127701-E000-4D4F-8993-2CA7DAAE9D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746197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1297B65C-DA5B-454B-AA00-D5148AB60B04}"/>
              </a:ext>
            </a:extLst>
          </p:cNvPr>
          <p:cNvSpPr/>
          <p:nvPr userDrawn="1"/>
        </p:nvSpPr>
        <p:spPr>
          <a:xfrm>
            <a:off x="531813" y="1661399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F10E3B65-7620-44CB-9BA5-A4D94A920C2C}"/>
              </a:ext>
            </a:extLst>
          </p:cNvPr>
          <p:cNvSpPr/>
          <p:nvPr userDrawn="1"/>
        </p:nvSpPr>
        <p:spPr>
          <a:xfrm>
            <a:off x="4328400" y="1661400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448B3CE2-CD1A-43CA-8C1B-CF47AF96245B}"/>
              </a:ext>
            </a:extLst>
          </p:cNvPr>
          <p:cNvSpPr/>
          <p:nvPr userDrawn="1"/>
        </p:nvSpPr>
        <p:spPr>
          <a:xfrm>
            <a:off x="8129588" y="1661400"/>
            <a:ext cx="3535200" cy="35352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D5F0D3F4-81B8-4EFB-8193-71E5568933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044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26A21DA8-77F9-44D5-870C-47D64785606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2631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8CF6D0DF-7D01-4948-9D06-522DAE55D47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39219" y="1834357"/>
            <a:ext cx="3106737" cy="31892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759B9A-A470-44A7-9C69-3AE5FA04F8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98280104-22E0-4C7E-B679-B39018E55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40022A4-F827-467C-9CC4-822876863E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8032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1946B59C-4E61-472F-9807-8646109C27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85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E709A245-86EE-4000-B491-7BCFF88F8D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949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5077C93A-50F4-4D47-97CF-13D6F6BEBC3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41390" y="2323579"/>
            <a:ext cx="2248421" cy="22108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371328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133ECFA-D130-417E-BB6D-CCC70090EC57}"/>
              </a:ext>
            </a:extLst>
          </p:cNvPr>
          <p:cNvSpPr/>
          <p:nvPr userDrawn="1"/>
        </p:nvSpPr>
        <p:spPr>
          <a:xfrm>
            <a:off x="1962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E98031F5-ECE7-4325-81C2-76B2901C69EC}"/>
              </a:ext>
            </a:extLst>
          </p:cNvPr>
          <p:cNvSpPr/>
          <p:nvPr userDrawn="1"/>
        </p:nvSpPr>
        <p:spPr>
          <a:xfrm>
            <a:off x="48090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05C6EE0-7BEF-4CB2-B72B-936ED8B384F3}"/>
              </a:ext>
            </a:extLst>
          </p:cNvPr>
          <p:cNvSpPr/>
          <p:nvPr userDrawn="1"/>
        </p:nvSpPr>
        <p:spPr>
          <a:xfrm>
            <a:off x="7655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3AE17EAC-CC00-412D-95DE-67B126F1FA9B}"/>
              </a:ext>
            </a:extLst>
          </p:cNvPr>
          <p:cNvSpPr/>
          <p:nvPr userDrawn="1"/>
        </p:nvSpPr>
        <p:spPr>
          <a:xfrm>
            <a:off x="3385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4233C6C6-4B61-465A-9D84-7A0B9533B15E}"/>
              </a:ext>
            </a:extLst>
          </p:cNvPr>
          <p:cNvSpPr/>
          <p:nvPr userDrawn="1"/>
        </p:nvSpPr>
        <p:spPr>
          <a:xfrm>
            <a:off x="6232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86128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3B025206-21A3-476F-B234-6ABFD022F3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89473" y="3977091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71271CFF-AE54-4544-A7A9-D4F6DA8921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862888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91E3281D-AE10-49C6-8BE0-6DE5D93DAD9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35873" y="3977091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ED9081E8-94B9-4116-A405-A30286AA868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12673" y="1638000"/>
            <a:ext cx="2166654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1CCD8F-8B84-4902-AC10-215B50EC34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4B56F6E1-B06E-4317-9687-565D77CE5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8375448-0EF3-4BC6-9C0C-1E7924D48F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67790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2B9B67C1-00DA-4F67-A976-3BBDEAA29A74}"/>
              </a:ext>
            </a:extLst>
          </p:cNvPr>
          <p:cNvSpPr/>
          <p:nvPr userDrawn="1"/>
        </p:nvSpPr>
        <p:spPr>
          <a:xfrm>
            <a:off x="531813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E30FA3A0-D729-42CD-821E-2F2EE2058EF5}"/>
              </a:ext>
            </a:extLst>
          </p:cNvPr>
          <p:cNvSpPr/>
          <p:nvPr userDrawn="1"/>
        </p:nvSpPr>
        <p:spPr>
          <a:xfrm>
            <a:off x="4328400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C7C9E2B-F975-4F03-8E41-857C7A7BBCB4}"/>
              </a:ext>
            </a:extLst>
          </p:cNvPr>
          <p:cNvSpPr/>
          <p:nvPr userDrawn="1"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788B23F3-F0D4-4B60-A529-DA7BDE1B9782}"/>
              </a:ext>
            </a:extLst>
          </p:cNvPr>
          <p:cNvSpPr/>
          <p:nvPr userDrawn="1"/>
        </p:nvSpPr>
        <p:spPr>
          <a:xfrm>
            <a:off x="531813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F1346B3-7E8D-41FA-9780-A40056D501A1}"/>
              </a:ext>
            </a:extLst>
          </p:cNvPr>
          <p:cNvSpPr/>
          <p:nvPr userDrawn="1"/>
        </p:nvSpPr>
        <p:spPr>
          <a:xfrm>
            <a:off x="4328400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8">
            <a:extLst>
              <a:ext uri="{FF2B5EF4-FFF2-40B4-BE49-F238E27FC236}">
                <a16:creationId xmlns:a16="http://schemas.microsoft.com/office/drawing/2014/main" id="{B0D12C5E-158A-411F-8989-43BCD1CC9A15}"/>
              </a:ext>
            </a:extLst>
          </p:cNvPr>
          <p:cNvSpPr/>
          <p:nvPr userDrawn="1"/>
        </p:nvSpPr>
        <p:spPr>
          <a:xfrm>
            <a:off x="8129588" y="3861950"/>
            <a:ext cx="35352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2189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050CE105-245C-47FA-8D85-F2AEA92A8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335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520A138-642D-4924-947A-C288C95B0F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94222" y="1638000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BBF6DAC3-FFED-404A-B5FA-FA29D52B7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2189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1703DDE6-06B6-4678-BB89-F7908BF98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95335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01BBDA91-84C1-4952-BE95-506C6EB921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94222" y="3981927"/>
            <a:ext cx="3205931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D22183-994C-4AB2-9E30-9B7B1E40C4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60DFEEF0-3F2B-46B6-8B1F-5DCEFDE4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10ED08B-53D6-41A5-A9A5-F6E22E204F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8673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2">
            <a:extLst>
              <a:ext uri="{FF2B5EF4-FFF2-40B4-BE49-F238E27FC236}">
                <a16:creationId xmlns:a16="http://schemas.microsoft.com/office/drawing/2014/main" id="{AEE59179-BF29-4CB2-ADAA-5C2E4081517B}"/>
              </a:ext>
            </a:extLst>
          </p:cNvPr>
          <p:cNvSpPr/>
          <p:nvPr userDrawn="1"/>
        </p:nvSpPr>
        <p:spPr>
          <a:xfrm>
            <a:off x="3272964" y="2054648"/>
            <a:ext cx="8921417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1746 w 8926822"/>
              <a:gd name="connsiteY1" fmla="*/ 993513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6"/>
              <a:gd name="connsiteY0" fmla="*/ 4803352 h 4803352"/>
              <a:gd name="connsiteX1" fmla="*/ 8926508 w 8927766"/>
              <a:gd name="connsiteY1" fmla="*/ 991132 h 4803352"/>
              <a:gd name="connsiteX2" fmla="*/ 8926822 w 8927766"/>
              <a:gd name="connsiteY2" fmla="*/ 0 h 4803352"/>
              <a:gd name="connsiteX3" fmla="*/ 0 w 8927766"/>
              <a:gd name="connsiteY3" fmla="*/ 4796369 h 4803352"/>
              <a:gd name="connsiteX4" fmla="*/ 1601117 w 8927766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91132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6822"/>
              <a:gd name="connsiteY0" fmla="*/ 4803352 h 4803352"/>
              <a:gd name="connsiteX1" fmla="*/ 8924127 w 8926822"/>
              <a:gd name="connsiteY1" fmla="*/ 9863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  <a:gd name="connsiteX0" fmla="*/ 1601117 w 8927767"/>
              <a:gd name="connsiteY0" fmla="*/ 4803352 h 4803352"/>
              <a:gd name="connsiteX1" fmla="*/ 8926509 w 8927767"/>
              <a:gd name="connsiteY1" fmla="*/ 981606 h 4803352"/>
              <a:gd name="connsiteX2" fmla="*/ 8926822 w 8927767"/>
              <a:gd name="connsiteY2" fmla="*/ 0 h 4803352"/>
              <a:gd name="connsiteX3" fmla="*/ 0 w 8927767"/>
              <a:gd name="connsiteY3" fmla="*/ 4796369 h 4803352"/>
              <a:gd name="connsiteX4" fmla="*/ 1601117 w 8927767"/>
              <a:gd name="connsiteY4" fmla="*/ 4803352 h 4803352"/>
              <a:gd name="connsiteX0" fmla="*/ 1594767 w 8921417"/>
              <a:gd name="connsiteY0" fmla="*/ 4803352 h 4803352"/>
              <a:gd name="connsiteX1" fmla="*/ 8920159 w 8921417"/>
              <a:gd name="connsiteY1" fmla="*/ 981606 h 4803352"/>
              <a:gd name="connsiteX2" fmla="*/ 8920472 w 8921417"/>
              <a:gd name="connsiteY2" fmla="*/ 0 h 4803352"/>
              <a:gd name="connsiteX3" fmla="*/ 0 w 8921417"/>
              <a:gd name="connsiteY3" fmla="*/ 4802719 h 4803352"/>
              <a:gd name="connsiteX4" fmla="*/ 1594767 w 8921417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1417" h="4803352">
                <a:moveTo>
                  <a:pt x="1594767" y="4803352"/>
                </a:moveTo>
                <a:cubicBezTo>
                  <a:pt x="1594767" y="4803352"/>
                  <a:pt x="6482490" y="4320706"/>
                  <a:pt x="8920159" y="981606"/>
                </a:cubicBezTo>
                <a:cubicBezTo>
                  <a:pt x="8924391" y="645876"/>
                  <a:pt x="8916240" y="335730"/>
                  <a:pt x="8920472" y="0"/>
                </a:cubicBezTo>
                <a:cubicBezTo>
                  <a:pt x="7206486" y="4346289"/>
                  <a:pt x="0" y="4802719"/>
                  <a:pt x="0" y="4802719"/>
                </a:cubicBezTo>
                <a:lnTo>
                  <a:pt x="159476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3132000"/>
            <a:ext cx="7327901" cy="664797"/>
          </a:xfrm>
        </p:spPr>
        <p:txBody>
          <a:bodyPr anchor="b"/>
          <a:lstStyle>
            <a:lvl1pPr marL="0" algn="l" defTabSz="914400" rtl="0" eaLnBrk="1" latinLnBrk="0" hangingPunct="1">
              <a:defRPr lang="en-GB" sz="4800" b="1" kern="1200" spc="-150" baseline="0" dirty="0">
                <a:gradFill>
                  <a:gsLst>
                    <a:gs pos="50000">
                      <a:srgbClr val="6A317C"/>
                    </a:gs>
                    <a:gs pos="98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BDE4E41-553A-4031-945F-88CBCF02C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174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6646780-8A65-944E-A5B1-08BB003828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41404"/>
            <a:ext cx="10129652" cy="5116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BBF6DAC3-FFED-404A-B5FA-FA29D52B7E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4864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1703DDE6-06B6-4678-BB89-F7908BF98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010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01BBDA91-84C1-4952-BE95-506C6EB921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205931" cy="1847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DD22183-994C-4AB2-9E30-9B7B1E40C4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3" name="Footer Placeholder 6">
            <a:extLst>
              <a:ext uri="{FF2B5EF4-FFF2-40B4-BE49-F238E27FC236}">
                <a16:creationId xmlns:a16="http://schemas.microsoft.com/office/drawing/2014/main" id="{60DFEEF0-3F2B-46B6-8B1F-5DCEFDE49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10ED08B-53D6-41A5-A9A5-F6E22E204F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92231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82D7B27C-4D78-480D-817E-505C780D0F14}"/>
              </a:ext>
            </a:extLst>
          </p:cNvPr>
          <p:cNvSpPr/>
          <p:nvPr userDrawn="1"/>
        </p:nvSpPr>
        <p:spPr>
          <a:xfrm>
            <a:off x="539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8FC4536E-E190-4995-B4A3-832FDE92AAF7}"/>
              </a:ext>
            </a:extLst>
          </p:cNvPr>
          <p:cNvSpPr/>
          <p:nvPr userDrawn="1"/>
        </p:nvSpPr>
        <p:spPr>
          <a:xfrm>
            <a:off x="33858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AE615FA5-007C-464F-990A-717F0CB9FBE5}"/>
              </a:ext>
            </a:extLst>
          </p:cNvPr>
          <p:cNvSpPr/>
          <p:nvPr userDrawn="1"/>
        </p:nvSpPr>
        <p:spPr>
          <a:xfrm>
            <a:off x="62322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id="{697B73C8-D12A-40FE-A9FA-047BC5199AB5}"/>
              </a:ext>
            </a:extLst>
          </p:cNvPr>
          <p:cNvSpPr/>
          <p:nvPr userDrawn="1"/>
        </p:nvSpPr>
        <p:spPr>
          <a:xfrm>
            <a:off x="9078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111F5775-06CD-48ED-A01C-17E12B49D88F}"/>
              </a:ext>
            </a:extLst>
          </p:cNvPr>
          <p:cNvSpPr/>
          <p:nvPr userDrawn="1"/>
        </p:nvSpPr>
        <p:spPr>
          <a:xfrm>
            <a:off x="19837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3" name="Rounded Rectangle 8">
            <a:extLst>
              <a:ext uri="{FF2B5EF4-FFF2-40B4-BE49-F238E27FC236}">
                <a16:creationId xmlns:a16="http://schemas.microsoft.com/office/drawing/2014/main" id="{41D5E019-3568-4662-B308-F54176F12560}"/>
              </a:ext>
            </a:extLst>
          </p:cNvPr>
          <p:cNvSpPr/>
          <p:nvPr userDrawn="1"/>
        </p:nvSpPr>
        <p:spPr>
          <a:xfrm>
            <a:off x="48301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C5F88A3E-5CB5-4765-95B6-C434A08E46AE}"/>
              </a:ext>
            </a:extLst>
          </p:cNvPr>
          <p:cNvSpPr/>
          <p:nvPr userDrawn="1"/>
        </p:nvSpPr>
        <p:spPr>
          <a:xfrm>
            <a:off x="7676536" y="3883476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8FCF0001-D795-4442-9A58-AA97011EC0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646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8BBB83C4-6B18-432A-8D7B-75EE7A8703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0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7" name="Content Placeholder 8">
            <a:extLst>
              <a:ext uri="{FF2B5EF4-FFF2-40B4-BE49-F238E27FC236}">
                <a16:creationId xmlns:a16="http://schemas.microsoft.com/office/drawing/2014/main" id="{A3A50D8A-BDB3-4A6F-B357-9AC351947F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257412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D8B5ED90-003B-4F4C-A9A2-2B16091A66D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162549" y="3981619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63552ED2-34CF-4A9A-87FD-093C1171E9C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08949" y="3981619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7792B76-2367-4818-8CAD-C9835D9076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55349" y="3966957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917E5F1-C737-4862-804D-357966396B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CF3732AC-4CF5-462A-A5C9-1FD2A5743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4D32210-EF9F-463E-9785-D790D61A76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29350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F10F7BC4-D5B6-4891-A68F-18288E3CB988}"/>
              </a:ext>
            </a:extLst>
          </p:cNvPr>
          <p:cNvSpPr/>
          <p:nvPr userDrawn="1"/>
        </p:nvSpPr>
        <p:spPr>
          <a:xfrm>
            <a:off x="5394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600D765A-C61F-4951-ACFA-D12429F6B748}"/>
              </a:ext>
            </a:extLst>
          </p:cNvPr>
          <p:cNvSpPr/>
          <p:nvPr userDrawn="1"/>
        </p:nvSpPr>
        <p:spPr>
          <a:xfrm>
            <a:off x="33858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6D4D80B-DEFC-43BC-A525-0B80D30F4CD5}"/>
              </a:ext>
            </a:extLst>
          </p:cNvPr>
          <p:cNvSpPr/>
          <p:nvPr userDrawn="1"/>
        </p:nvSpPr>
        <p:spPr>
          <a:xfrm>
            <a:off x="62322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551A237-0F7D-43E7-B5C4-06A2E43BBB6F}"/>
              </a:ext>
            </a:extLst>
          </p:cNvPr>
          <p:cNvSpPr/>
          <p:nvPr userDrawn="1"/>
        </p:nvSpPr>
        <p:spPr>
          <a:xfrm>
            <a:off x="9078600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3E2D880-403D-449D-B3E7-252C414D83FC}"/>
              </a:ext>
            </a:extLst>
          </p:cNvPr>
          <p:cNvSpPr/>
          <p:nvPr userDrawn="1"/>
        </p:nvSpPr>
        <p:spPr>
          <a:xfrm>
            <a:off x="5394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FBDC951-C1DF-488E-A361-C29739C6A6A7}"/>
              </a:ext>
            </a:extLst>
          </p:cNvPr>
          <p:cNvSpPr/>
          <p:nvPr userDrawn="1"/>
        </p:nvSpPr>
        <p:spPr>
          <a:xfrm>
            <a:off x="3385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B0C4603-41C7-4A0F-BC51-ED8B6BA62FBB}"/>
              </a:ext>
            </a:extLst>
          </p:cNvPr>
          <p:cNvSpPr/>
          <p:nvPr userDrawn="1"/>
        </p:nvSpPr>
        <p:spPr>
          <a:xfrm>
            <a:off x="6232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DB7869FA-5F06-4F09-BE7E-C8987EF82C8A}"/>
              </a:ext>
            </a:extLst>
          </p:cNvPr>
          <p:cNvSpPr/>
          <p:nvPr userDrawn="1"/>
        </p:nvSpPr>
        <p:spPr>
          <a:xfrm>
            <a:off x="90786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132B7-6091-4CEA-8F34-5853FF431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82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799746C-C045-44D5-9EBC-9D6C2C3675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2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C24064B-7B89-44C2-AE57-2D0CB78208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646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852C3B65-8C7B-41C9-B923-91FB48AC5E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5646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F330371-84EB-41F7-AAE4-243DF351BC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110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BBD30C86-E37C-4CE7-999E-FC42288EFB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110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6203B91E-CD84-487F-AEE9-0C3FDCDF99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257413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F34DA87B-603F-4176-9D70-FDACCC2DCE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2574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3D1B492-DACC-44D7-A871-1B243B03D3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1713E73-470F-4571-A3A4-D9B69E887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46CA82-48A3-4CF8-B757-5C95B8C84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500161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600D765A-C61F-4951-ACFA-D12429F6B748}"/>
              </a:ext>
            </a:extLst>
          </p:cNvPr>
          <p:cNvSpPr/>
          <p:nvPr userDrawn="1"/>
        </p:nvSpPr>
        <p:spPr>
          <a:xfrm>
            <a:off x="5349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6D4D80B-DEFC-43BC-A525-0B80D30F4CD5}"/>
              </a:ext>
            </a:extLst>
          </p:cNvPr>
          <p:cNvSpPr/>
          <p:nvPr userDrawn="1"/>
        </p:nvSpPr>
        <p:spPr>
          <a:xfrm>
            <a:off x="33813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551A237-0F7D-43E7-B5C4-06A2E43BBB6F}"/>
              </a:ext>
            </a:extLst>
          </p:cNvPr>
          <p:cNvSpPr/>
          <p:nvPr userDrawn="1"/>
        </p:nvSpPr>
        <p:spPr>
          <a:xfrm>
            <a:off x="6227787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D3E2D880-403D-449D-B3E7-252C414D83FC}"/>
              </a:ext>
            </a:extLst>
          </p:cNvPr>
          <p:cNvSpPr/>
          <p:nvPr userDrawn="1"/>
        </p:nvSpPr>
        <p:spPr>
          <a:xfrm>
            <a:off x="9083015" y="153000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0FBDC951-C1DF-488E-A361-C29739C6A6A7}"/>
              </a:ext>
            </a:extLst>
          </p:cNvPr>
          <p:cNvSpPr/>
          <p:nvPr userDrawn="1"/>
        </p:nvSpPr>
        <p:spPr>
          <a:xfrm>
            <a:off x="19888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5B0C4603-41C7-4A0F-BC51-ED8B6BA62FBB}"/>
              </a:ext>
            </a:extLst>
          </p:cNvPr>
          <p:cNvSpPr/>
          <p:nvPr userDrawn="1"/>
        </p:nvSpPr>
        <p:spPr>
          <a:xfrm>
            <a:off x="48352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DB7869FA-5F06-4F09-BE7E-C8987EF82C8A}"/>
              </a:ext>
            </a:extLst>
          </p:cNvPr>
          <p:cNvSpPr/>
          <p:nvPr userDrawn="1"/>
        </p:nvSpPr>
        <p:spPr>
          <a:xfrm>
            <a:off x="7681600" y="3861950"/>
            <a:ext cx="2574000" cy="2088000"/>
          </a:xfrm>
          <a:prstGeom prst="roundRect">
            <a:avLst>
              <a:gd name="adj" fmla="val 63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799746C-C045-44D5-9EBC-9D6C2C36751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61828" y="163953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C24064B-7B89-44C2-AE57-2D0CB78208A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38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1" name="Content Placeholder 8">
            <a:extLst>
              <a:ext uri="{FF2B5EF4-FFF2-40B4-BE49-F238E27FC236}">
                <a16:creationId xmlns:a16="http://schemas.microsoft.com/office/drawing/2014/main" id="{852C3B65-8C7B-41C9-B923-91FB48AC5E1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676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BF330371-84EB-41F7-AAE4-243DF351BC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5602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3" name="Content Placeholder 8">
            <a:extLst>
              <a:ext uri="{FF2B5EF4-FFF2-40B4-BE49-F238E27FC236}">
                <a16:creationId xmlns:a16="http://schemas.microsoft.com/office/drawing/2014/main" id="{BBD30C86-E37C-4CE7-999E-FC42288EFB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140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4" name="Content Placeholder 8">
            <a:extLst>
              <a:ext uri="{FF2B5EF4-FFF2-40B4-BE49-F238E27FC236}">
                <a16:creationId xmlns:a16="http://schemas.microsoft.com/office/drawing/2014/main" id="{6203B91E-CD84-487F-AEE9-0C3FDCDF99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06600" y="1638000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5" name="Content Placeholder 8">
            <a:extLst>
              <a:ext uri="{FF2B5EF4-FFF2-40B4-BE49-F238E27FC236}">
                <a16:creationId xmlns:a16="http://schemas.microsoft.com/office/drawing/2014/main" id="{F34DA87B-603F-4176-9D70-FDACCC2DCE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860413" y="3971485"/>
            <a:ext cx="2216375" cy="1847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D3D1B492-DACC-44D7-A871-1B243B03D3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1713E73-470F-4571-A3A4-D9B69E887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646CA82-48A3-4CF8-B757-5C95B8C84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2246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 PH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DCE96A1-8FCA-D94A-BBCE-91DEEA710A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8C24F5-50F1-3045-81E0-0A1B9FD301E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19D6BD2-8FE7-394B-9A34-B8D75D0C73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A0E501F5-460E-8D43-AF57-54AD7CBD2E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1827B78-4DC9-BC45-A106-F5EB70E077D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2136A96-9985-034C-9985-92391E353A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863790C-5729-EF4E-AD01-FAAB064A07E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D6B19D9-770F-B143-8278-D3853E3141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2506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nel F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3B0DAB-9AE2-4542-8020-56AE55F43571}"/>
              </a:ext>
            </a:extLst>
          </p:cNvPr>
          <p:cNvSpPr/>
          <p:nvPr userDrawn="1"/>
        </p:nvSpPr>
        <p:spPr>
          <a:xfrm>
            <a:off x="5394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815C99DE-7F1A-4042-96DB-044861A87ADF}"/>
              </a:ext>
            </a:extLst>
          </p:cNvPr>
          <p:cNvSpPr/>
          <p:nvPr userDrawn="1"/>
        </p:nvSpPr>
        <p:spPr>
          <a:xfrm>
            <a:off x="33858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3A441CD6-3796-4344-9584-74B38C77FBA5}"/>
              </a:ext>
            </a:extLst>
          </p:cNvPr>
          <p:cNvSpPr/>
          <p:nvPr userDrawn="1"/>
        </p:nvSpPr>
        <p:spPr>
          <a:xfrm>
            <a:off x="62322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3D1846E8-5D74-41FC-B6D7-B38C10AAE71A}"/>
              </a:ext>
            </a:extLst>
          </p:cNvPr>
          <p:cNvSpPr/>
          <p:nvPr userDrawn="1"/>
        </p:nvSpPr>
        <p:spPr>
          <a:xfrm>
            <a:off x="9078600" y="2142000"/>
            <a:ext cx="2574000" cy="2574000"/>
          </a:xfrm>
          <a:prstGeom prst="roundRect">
            <a:avLst>
              <a:gd name="adj" fmla="val 6371"/>
            </a:avLst>
          </a:prstGeom>
          <a:solidFill>
            <a:srgbClr val="CB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567BB-53AC-479A-BA99-D24983E8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76463-AFE8-47C6-BAD8-20C260D8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868033C4-7CDA-478E-BA62-3555837AA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0BADBD7-FD79-4BAB-B5FB-F84905D1C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63E10BB-6F2D-48FD-BF18-313AB8F5E4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21F52F1-8A36-D44F-BD1C-9900DA0550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625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506E2D7E-C917-164E-9098-2D5B904C8A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625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AE714930-D2E8-BA49-8A2A-3D73BEEA77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6169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1419A5C0-99EC-0341-81C1-C0988AC8B9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6169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0F05C4A-87BA-B04E-993A-1F14CD3025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3337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0AD1BF1-6698-C24B-AC26-B54B7EB98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3337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F9E8395F-4817-0540-A86A-00BB8D3FD5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16881" y="2295674"/>
            <a:ext cx="2340138" cy="257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Panel heading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8A333515-E1AD-C64D-849C-40F8EBCF6A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6881" y="2583674"/>
            <a:ext cx="2340138" cy="738664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en-US" sz="4800" b="1" kern="1200" spc="-15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48424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0699" y="2262662"/>
            <a:ext cx="1630364" cy="10757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2436813" y="22626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24" y="24246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43D27A4-00FC-C340-BE04-B42F08ABAB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9987" y="1826674"/>
            <a:ext cx="162083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D15D42ED-541B-A64F-BD06-6DF157F878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699" y="3601652"/>
            <a:ext cx="1630364" cy="10757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9A02AD00-793E-044E-AD92-438E2F7C9D98}"/>
              </a:ext>
            </a:extLst>
          </p:cNvPr>
          <p:cNvSpPr/>
          <p:nvPr userDrawn="1"/>
        </p:nvSpPr>
        <p:spPr>
          <a:xfrm>
            <a:off x="2436813" y="3601652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464618B-E3DD-4148-9612-0A663E57E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7624" y="3763652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A1A2F578-7A44-5641-A3B7-E4088C4821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0699" y="4904263"/>
            <a:ext cx="1630364" cy="104949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4F487ADA-8BB7-9047-ABC8-812259D937CD}"/>
              </a:ext>
            </a:extLst>
          </p:cNvPr>
          <p:cNvSpPr/>
          <p:nvPr userDrawn="1"/>
        </p:nvSpPr>
        <p:spPr>
          <a:xfrm>
            <a:off x="2436813" y="49042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160D924-65BB-B548-BD83-F690835A0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7624" y="50662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B57A3A5F-11A1-BE45-9334-9BEEB5E7E1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699" y="1826674"/>
            <a:ext cx="1630364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009D35DB-38A1-594F-B3E3-71179B0AD9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0937" y="2262662"/>
            <a:ext cx="5434013" cy="107572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590F56C-4AE4-FE42-94E1-6295F9C2B1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0937" y="3601652"/>
            <a:ext cx="5434013" cy="107572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D6DC5FDD-F279-B34A-9445-9C83CB0856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0937" y="4904263"/>
            <a:ext cx="5434013" cy="104949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C5B7D7A7-7EFC-0F45-896B-2620BC6A66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700" y="1826674"/>
            <a:ext cx="353218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F3D593-A403-2E45-818F-A411337F446F}"/>
              </a:ext>
            </a:extLst>
          </p:cNvPr>
          <p:cNvCxnSpPr/>
          <p:nvPr userDrawn="1"/>
        </p:nvCxnSpPr>
        <p:spPr>
          <a:xfrm>
            <a:off x="544198" y="3461165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08BCC2-08AD-9B46-A3D4-6ED10F2A009A}"/>
              </a:ext>
            </a:extLst>
          </p:cNvPr>
          <p:cNvCxnSpPr/>
          <p:nvPr userDrawn="1"/>
        </p:nvCxnSpPr>
        <p:spPr>
          <a:xfrm>
            <a:off x="544198" y="4770733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D2D7A0B-B77E-FA4E-B946-0F724C837D3E}"/>
              </a:ext>
            </a:extLst>
          </p:cNvPr>
          <p:cNvCxnSpPr/>
          <p:nvPr userDrawn="1"/>
        </p:nvCxnSpPr>
        <p:spPr>
          <a:xfrm>
            <a:off x="544198" y="2133062"/>
            <a:ext cx="11108052" cy="0"/>
          </a:xfrm>
          <a:prstGeom prst="line">
            <a:avLst/>
          </a:prstGeom>
          <a:ln w="12700">
            <a:solidFill>
              <a:srgbClr val="BFBFB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7FB82DB0-DC01-2644-A6BF-7145745395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4198" y="2262661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9CA7819F-5DD0-0440-8804-B3ADCB5351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4198" y="3590766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66" name="Picture Placeholder 9">
            <a:extLst>
              <a:ext uri="{FF2B5EF4-FFF2-40B4-BE49-F238E27FC236}">
                <a16:creationId xmlns:a16="http://schemas.microsoft.com/office/drawing/2014/main" id="{39455E50-B8EC-714D-88BF-A9442E27338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4198" y="4904266"/>
            <a:ext cx="1614802" cy="104949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0268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s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E8E5E44-8E97-437D-B315-FF2D02505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0699" y="2262662"/>
            <a:ext cx="1630363" cy="10757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35065D20-7ED0-42B7-ABC5-0AE4A2F9E14C}"/>
              </a:ext>
            </a:extLst>
          </p:cNvPr>
          <p:cNvSpPr/>
          <p:nvPr userDrawn="1"/>
        </p:nvSpPr>
        <p:spPr>
          <a:xfrm>
            <a:off x="2436813" y="22626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D15240-449D-4275-BEC3-7A9526E158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87624" y="24246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8D4CF97-BED7-4B6A-8837-B50FF1B9B2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A2772431-CAF0-40A6-9013-ABE9E4C20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E6F4A06-F34B-4D2E-A4B7-60F9F5E80C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43D27A4-00FC-C340-BE04-B42F08ABAB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9987" y="1826674"/>
            <a:ext cx="162083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D15D42ED-541B-A64F-BD06-6DF157F878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30699" y="3601652"/>
            <a:ext cx="1630363" cy="107572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2" name="Rounded Rectangle 16">
            <a:extLst>
              <a:ext uri="{FF2B5EF4-FFF2-40B4-BE49-F238E27FC236}">
                <a16:creationId xmlns:a16="http://schemas.microsoft.com/office/drawing/2014/main" id="{9A02AD00-793E-044E-AD92-438E2F7C9D98}"/>
              </a:ext>
            </a:extLst>
          </p:cNvPr>
          <p:cNvSpPr/>
          <p:nvPr userDrawn="1"/>
        </p:nvSpPr>
        <p:spPr>
          <a:xfrm>
            <a:off x="2436813" y="3601652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6464618B-E3DD-4148-9612-0A663E57E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87624" y="3763652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A1A2F578-7A44-5641-A3B7-E4088C4821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0699" y="4904263"/>
            <a:ext cx="1630363" cy="104949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US" dirty="0"/>
              <a:t>Details</a:t>
            </a:r>
            <a:endParaRPr lang="en-GB" dirty="0"/>
          </a:p>
        </p:txBody>
      </p:sp>
      <p:sp>
        <p:nvSpPr>
          <p:cNvPr id="55" name="Rounded Rectangle 16">
            <a:extLst>
              <a:ext uri="{FF2B5EF4-FFF2-40B4-BE49-F238E27FC236}">
                <a16:creationId xmlns:a16="http://schemas.microsoft.com/office/drawing/2014/main" id="{4F487ADA-8BB7-9047-ABC8-812259D937CD}"/>
              </a:ext>
            </a:extLst>
          </p:cNvPr>
          <p:cNvSpPr/>
          <p:nvPr userDrawn="1"/>
        </p:nvSpPr>
        <p:spPr>
          <a:xfrm>
            <a:off x="2436813" y="4904263"/>
            <a:ext cx="1624012" cy="1049498"/>
          </a:xfrm>
          <a:prstGeom prst="roundRect">
            <a:avLst>
              <a:gd name="adj" fmla="val 5324"/>
            </a:avLst>
          </a:prstGeom>
          <a:gradFill flip="none" rotWithShape="0">
            <a:gsLst>
              <a:gs pos="49599">
                <a:srgbClr val="663380"/>
              </a:gs>
              <a:gs pos="99000">
                <a:srgbClr val="0066CC"/>
              </a:gs>
              <a:gs pos="0">
                <a:srgbClr val="CC0033"/>
              </a:gs>
            </a:gsLst>
            <a:lin ang="18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Bef>
                <a:spcPts val="600"/>
              </a:spcBef>
              <a:defRPr/>
            </a:pPr>
            <a:endParaRPr lang="en-GB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B160D924-65BB-B548-BD83-F690835A07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7624" y="5066263"/>
            <a:ext cx="1303655" cy="65496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  <a:lvl2pPr marL="361950" indent="0">
              <a:buNone/>
              <a:defRPr/>
            </a:lvl2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7" name="Text Placeholder 11">
            <a:extLst>
              <a:ext uri="{FF2B5EF4-FFF2-40B4-BE49-F238E27FC236}">
                <a16:creationId xmlns:a16="http://schemas.microsoft.com/office/drawing/2014/main" id="{B57A3A5F-11A1-BE45-9334-9BEEB5E7E1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0699" y="1826674"/>
            <a:ext cx="1630364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8" name="Text Placeholder 11">
            <a:extLst>
              <a:ext uri="{FF2B5EF4-FFF2-40B4-BE49-F238E27FC236}">
                <a16:creationId xmlns:a16="http://schemas.microsoft.com/office/drawing/2014/main" id="{009D35DB-38A1-594F-B3E3-71179B0AD9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2525" y="2262662"/>
            <a:ext cx="5432425" cy="107572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590F56C-4AE4-FE42-94E1-6295F9C2B1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2525" y="3601652"/>
            <a:ext cx="5432425" cy="107572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id="{D6DC5FDD-F279-B34A-9445-9C83CB0856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32525" y="4904263"/>
            <a:ext cx="5432425" cy="104949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555625" indent="-285750">
              <a:buFont typeface="Arial" panose="020B0604020202020204" pitchFamily="34" charset="0"/>
              <a:buChar char="•"/>
              <a:defRPr/>
            </a:lvl2pPr>
            <a:lvl3pPr marL="823913" indent="-285750">
              <a:buFont typeface="Arial" panose="020B0604020202020204" pitchFamily="34" charset="0"/>
              <a:buChar char="•"/>
              <a:defRPr/>
            </a:lvl3pPr>
            <a:lvl4pPr marL="1093788" indent="-285750">
              <a:buFont typeface="Arial" panose="020B0604020202020204" pitchFamily="34" charset="0"/>
              <a:buChar char="•"/>
              <a:defRPr/>
            </a:lvl4pPr>
            <a:lvl5pPr marL="1363662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1" name="Text Placeholder 11">
            <a:extLst>
              <a:ext uri="{FF2B5EF4-FFF2-40B4-BE49-F238E27FC236}">
                <a16:creationId xmlns:a16="http://schemas.microsoft.com/office/drawing/2014/main" id="{C5B7D7A7-7EFC-0F45-896B-2620BC6A66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5700" y="1826674"/>
            <a:ext cx="3532188" cy="3063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6F4630-0501-B94A-A50C-FEAB02E3240F}"/>
              </a:ext>
            </a:extLst>
          </p:cNvPr>
          <p:cNvGrpSpPr/>
          <p:nvPr userDrawn="1"/>
        </p:nvGrpSpPr>
        <p:grpSpPr>
          <a:xfrm>
            <a:off x="2417936" y="2133062"/>
            <a:ext cx="9234313" cy="2637671"/>
            <a:chOff x="544198" y="2133062"/>
            <a:chExt cx="11108052" cy="263767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F3D593-A403-2E45-818F-A411337F446F}"/>
                </a:ext>
              </a:extLst>
            </p:cNvPr>
            <p:cNvCxnSpPr/>
            <p:nvPr userDrawn="1"/>
          </p:nvCxnSpPr>
          <p:spPr>
            <a:xfrm>
              <a:off x="544198" y="3461165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E08BCC2-08AD-9B46-A3D4-6ED10F2A009A}"/>
                </a:ext>
              </a:extLst>
            </p:cNvPr>
            <p:cNvCxnSpPr/>
            <p:nvPr userDrawn="1"/>
          </p:nvCxnSpPr>
          <p:spPr>
            <a:xfrm>
              <a:off x="544198" y="4770733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D2D7A0B-B77E-FA4E-B946-0F724C837D3E}"/>
                </a:ext>
              </a:extLst>
            </p:cNvPr>
            <p:cNvCxnSpPr/>
            <p:nvPr userDrawn="1"/>
          </p:nvCxnSpPr>
          <p:spPr>
            <a:xfrm>
              <a:off x="544198" y="2133062"/>
              <a:ext cx="11108052" cy="0"/>
            </a:xfrm>
            <a:prstGeom prst="line">
              <a:avLst/>
            </a:prstGeom>
            <a:ln w="12700">
              <a:solidFill>
                <a:srgbClr val="BFBFBF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7FB82DB0-DC01-2644-A6BF-7145745395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4198" y="2262660"/>
            <a:ext cx="1614802" cy="3704625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585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003970D-D44C-4C4B-AC7F-DA749D932A95}"/>
              </a:ext>
            </a:extLst>
          </p:cNvPr>
          <p:cNvSpPr/>
          <p:nvPr userDrawn="1"/>
        </p:nvSpPr>
        <p:spPr>
          <a:xfrm>
            <a:off x="540000" y="1530000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AB2DCE3E-6080-4C4A-A920-D04BB24F439E}"/>
              </a:ext>
            </a:extLst>
          </p:cNvPr>
          <p:cNvSpPr/>
          <p:nvPr userDrawn="1"/>
        </p:nvSpPr>
        <p:spPr>
          <a:xfrm>
            <a:off x="540000" y="2664002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37F4D97-D1C6-4215-A7D3-406AC7728DE2}"/>
              </a:ext>
            </a:extLst>
          </p:cNvPr>
          <p:cNvSpPr/>
          <p:nvPr userDrawn="1"/>
        </p:nvSpPr>
        <p:spPr>
          <a:xfrm>
            <a:off x="540000" y="3798004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EB358843-1D1C-4196-AFEF-0D4947E0B5BA}"/>
              </a:ext>
            </a:extLst>
          </p:cNvPr>
          <p:cNvSpPr/>
          <p:nvPr userDrawn="1"/>
        </p:nvSpPr>
        <p:spPr>
          <a:xfrm>
            <a:off x="540000" y="4932007"/>
            <a:ext cx="11128961" cy="1023538"/>
          </a:xfrm>
          <a:prstGeom prst="roundRect">
            <a:avLst>
              <a:gd name="adj" fmla="val 532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2000" tIns="180000" rIns="180000" bIns="180000" rtlCol="0" anchor="ctr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DE38DC6-4245-4BDD-8EBF-B90DF74CB9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5500" y="1690092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C779559-AFE7-4EF3-B367-A52C824F6A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500" y="2791743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B4A2E7AB-63E9-46D9-925F-96952484A5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500" y="3954404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5C73E428-C784-48E6-AF95-D3219A0B729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500" y="5092431"/>
            <a:ext cx="977900" cy="7048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F96234E-5FB8-4DC9-A234-A74CC5412A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44750" y="1689498"/>
            <a:ext cx="8921750" cy="70485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436688" indent="0">
              <a:buNone/>
              <a:defRPr/>
            </a:lvl4pPr>
            <a:lvl5pPr marL="188277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7384B19-CF03-46A9-A4A6-63B47920A3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44750" y="2791743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C3A4811-E6FD-4AFB-8588-3994F29582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44750" y="3954404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2B8A002-A8D6-40F2-A4D4-A55FD1CC0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4750" y="5092431"/>
            <a:ext cx="8921750" cy="704850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dirty="0" smtClean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marL="358775" lvl="0" indent="-358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55B65DC-A377-45E8-8F0A-923859B035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3BC428AB-8772-4032-A441-E618ABA0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C55F236-30F8-4719-A405-2417D7D825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006632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71BACB3C-C4A0-4435-9FA9-48BBFF35833F}"/>
              </a:ext>
            </a:extLst>
          </p:cNvPr>
          <p:cNvSpPr/>
          <p:nvPr userDrawn="1"/>
        </p:nvSpPr>
        <p:spPr>
          <a:xfrm flipV="1">
            <a:off x="6228329" y="4267932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8DA37542-B8B6-4456-9110-CB6D7EB95922}"/>
              </a:ext>
            </a:extLst>
          </p:cNvPr>
          <p:cNvSpPr/>
          <p:nvPr userDrawn="1"/>
        </p:nvSpPr>
        <p:spPr>
          <a:xfrm flipV="1">
            <a:off x="534738" y="4260065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F81EDE68-DADA-4497-9309-C9DB0DE8882E}"/>
              </a:ext>
            </a:extLst>
          </p:cNvPr>
          <p:cNvSpPr/>
          <p:nvPr userDrawn="1"/>
        </p:nvSpPr>
        <p:spPr>
          <a:xfrm flipV="1">
            <a:off x="6228329" y="1967884"/>
            <a:ext cx="5422650" cy="1701449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A41D7C-AFD7-44AF-A246-0A6E2055FB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6492" y="1524686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4818977D-19A6-4CC0-AF4C-D442FD4A97CC}"/>
              </a:ext>
            </a:extLst>
          </p:cNvPr>
          <p:cNvSpPr/>
          <p:nvPr userDrawn="1"/>
        </p:nvSpPr>
        <p:spPr>
          <a:xfrm flipV="1">
            <a:off x="534738" y="1973198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854053C-EA43-4752-977E-4FCF2F0E2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738" y="1530000"/>
            <a:ext cx="5421600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96ECFF-F2AD-4090-8B5B-07CA411EEF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0250" y="2114721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0284E66-5F0B-44A2-BF37-91F02447C2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123" y="2097883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633BF13-886F-4BB4-9709-776245481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0250" y="4368718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F7D2D7E9-6E92-40F0-9774-F135201FC9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56123" y="4361484"/>
            <a:ext cx="5035550" cy="1441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007FA9E-EC78-4808-91DE-DF3BA5D739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8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9CCDE86-2499-4E34-B80B-69514A894A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6492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0EABB15-5DE7-4D76-9F6B-60F64C823B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4E047203-E28B-4B3F-AFC6-2B2632315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2585953-2039-4679-B413-BEF7C3CBB1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6812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>
            <a:off x="4555858" y="342900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C6201-FC7C-5349-B5CF-C8CC6F9C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2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6F24-6F3C-6042-A48E-90CA80DA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62B970-028B-2A40-ADE6-286274968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3343" y="4959643"/>
            <a:ext cx="2768270" cy="1107996"/>
          </a:xfrm>
        </p:spPr>
        <p:txBody>
          <a:bodyPr wrap="square" anchor="b">
            <a:spAutoFit/>
          </a:bodyPr>
          <a:lstStyle>
            <a:lvl1pPr algn="r">
              <a:defRPr sz="40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PHD divider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5907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6BB2-DE29-4C35-8682-3BBB34264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D5DE2-9AA9-4733-BAE1-FCB33FA6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73844A7-38CC-424E-BD70-CBA6926A37D3}"/>
              </a:ext>
            </a:extLst>
          </p:cNvPr>
          <p:cNvSpPr/>
          <p:nvPr userDrawn="1"/>
        </p:nvSpPr>
        <p:spPr>
          <a:xfrm flipV="1">
            <a:off x="6228329" y="4267932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id="{1F170E67-5821-B84A-9970-0F019BAF34E2}"/>
              </a:ext>
            </a:extLst>
          </p:cNvPr>
          <p:cNvSpPr/>
          <p:nvPr userDrawn="1"/>
        </p:nvSpPr>
        <p:spPr>
          <a:xfrm flipV="1">
            <a:off x="534738" y="4260065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4FE34DBC-EB80-134F-9206-F08B5256F8BF}"/>
              </a:ext>
            </a:extLst>
          </p:cNvPr>
          <p:cNvSpPr/>
          <p:nvPr userDrawn="1"/>
        </p:nvSpPr>
        <p:spPr>
          <a:xfrm flipV="1">
            <a:off x="6228329" y="1967884"/>
            <a:ext cx="5422650" cy="1701449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E55978C-9B60-2142-A992-EE70D71C48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6492" y="1524686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A1DC97CF-D755-BC44-89E2-6A8D9D21CEA9}"/>
              </a:ext>
            </a:extLst>
          </p:cNvPr>
          <p:cNvSpPr/>
          <p:nvPr userDrawn="1"/>
        </p:nvSpPr>
        <p:spPr>
          <a:xfrm flipV="1">
            <a:off x="534738" y="1973198"/>
            <a:ext cx="5422650" cy="1710000"/>
          </a:xfrm>
          <a:prstGeom prst="round2SameRect">
            <a:avLst>
              <a:gd name="adj1" fmla="val 5479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468000" rIns="180000" bIns="180000" rtlCol="0" anchor="t" anchorCtr="0"/>
          <a:lstStyle/>
          <a:p>
            <a:pPr>
              <a:spcAft>
                <a:spcPts val="600"/>
              </a:spcAft>
            </a:pPr>
            <a:endParaRPr lang="en-GB" sz="16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8827523-7415-C74A-A89A-F1B41247B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738" y="1530000"/>
            <a:ext cx="5421600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1B7CF30-FE84-1E40-9C70-2CF1FF5C4E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8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83CA75E-486F-814A-BE58-F2AD89A4BD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6492" y="3816170"/>
            <a:ext cx="5424487" cy="443198"/>
          </a:xfrm>
          <a:prstGeom prst="round2SameRect">
            <a:avLst/>
          </a:prstGeom>
          <a:gradFill>
            <a:gsLst>
              <a:gs pos="50000">
                <a:srgbClr val="6A317C"/>
              </a:gs>
              <a:gs pos="98000">
                <a:srgbClr val="0066CC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pPr marL="0" lvl="0">
              <a:spcAft>
                <a:spcPts val="600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DDCC9D8-A9AB-4226-8E60-5A3EED0AB1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B93AB110-4B9D-445D-AF61-216B4E902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6CF461D2-4DC8-4129-9CA1-30A3D18BAB0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0250" y="2114550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0203E785-1520-4BD0-BA0F-D1EF8B7EDBB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19850" y="2114550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13BFAB6F-77FD-4AC7-AF0B-41F0FF616E7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0250" y="4414473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0" name="Picture Placeholder 6">
            <a:extLst>
              <a:ext uri="{FF2B5EF4-FFF2-40B4-BE49-F238E27FC236}">
                <a16:creationId xmlns:a16="http://schemas.microsoft.com/office/drawing/2014/main" id="{FAC7A44D-6B34-4535-B0DF-55177E6374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19850" y="4414473"/>
            <a:ext cx="5041900" cy="145415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F1D1407-64A8-4E2D-80D0-D1C6B4DE6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900" dirty="0"/>
            </a:lvl1pPr>
          </a:lstStyle>
          <a:p>
            <a:pPr marL="0" lvl="0" indent="0">
              <a:buNone/>
            </a:pPr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2866495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379F1-E18D-4D4C-A3A3-5AB356C06D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2525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89C59C-99A8-482F-8E99-2DA82682D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4988" y="1530000"/>
            <a:ext cx="5426075" cy="4426324"/>
          </a:xfrm>
        </p:spPr>
        <p:txBody>
          <a:bodyPr/>
          <a:lstStyle>
            <a:lvl1pPr marL="269875" indent="-269875">
              <a:defRPr/>
            </a:lvl1pPr>
            <a:lvl2pPr marL="538163" indent="-268288">
              <a:defRPr/>
            </a:lvl2pPr>
            <a:lvl3pPr marL="808038" indent="-269875">
              <a:defRPr/>
            </a:lvl3pPr>
            <a:lvl4pPr marL="1077913" indent="-269875">
              <a:tabLst/>
              <a:defRPr/>
            </a:lvl4pPr>
            <a:lvl5pPr marL="1346200" indent="-268288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1437C837-7624-2B4E-84BA-29E3751E82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3352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D19918B-E840-8448-B4BE-BC10012553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66118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653F0EA0-5AD5-4C40-80FE-0FD939BAA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78885" y="1516105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BDC00780-8C07-CA43-8BE3-859A90E05F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53352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EA2CCB45-1064-9849-9DB0-60D4AFE8DEF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66118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C5D1D244-DFFF-9048-9D05-1D990FBCBB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78885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1EC96955-4B52-8D4C-9EDD-EBB0CD689C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0585" y="3864508"/>
            <a:ext cx="1172094" cy="1565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3AB59B4E-BEB0-554C-915C-450C5042C9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0867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88A72841-40B2-2A40-A9E0-9F338D29F6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653351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95257D10-DEAA-CD49-8AC8-81186B335CA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6118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E6542137-A3FE-AF46-BB4F-06E26A7AD7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478885" y="3164661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DA9A51DF-30D6-A04D-B5E8-C08D7CFCD3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30867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F04541D7-FA9E-0342-9AC6-01351E6ACB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3351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9501129E-1BF4-264E-9A99-B509A38FCAC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66118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6F66DBF1-3A1F-7A44-9770-550F0B7581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78885" y="5512914"/>
            <a:ext cx="1279168" cy="56931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69875" indent="0">
              <a:buNone/>
              <a:defRPr sz="1050"/>
            </a:lvl2pPr>
            <a:lvl3pPr marL="538163" indent="0">
              <a:buNone/>
              <a:defRPr sz="1050"/>
            </a:lvl3pPr>
            <a:lvl4pPr marL="808038" indent="0">
              <a:buNone/>
              <a:tabLst/>
              <a:defRPr sz="1050"/>
            </a:lvl4pPr>
            <a:lvl5pPr marL="1077912" indent="0">
              <a:buNone/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7761528-D099-9443-9F97-8DA84146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E0CC95B4-2A5C-4B4C-B85E-89F4A4A8AA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E864268C-4D63-C14B-A404-01B6A74B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368" y="6513350"/>
            <a:ext cx="318611" cy="138499"/>
          </a:xfrm>
        </p:spPr>
        <p:txBody>
          <a:bodyPr/>
          <a:lstStyle/>
          <a:p>
            <a:fld id="{6CBD48DC-9015-441C-A0ED-6D84415C263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5F8D8E84-B326-E142-B817-B59D047B9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901D3F56-D521-0845-AB49-5AFA565893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4988" y="6178551"/>
            <a:ext cx="9232900" cy="138499"/>
          </a:xfrm>
        </p:spPr>
        <p:txBody>
          <a:bodyPr vert="horz" wrap="square" lIns="0" tIns="0" rIns="0" bIns="0" rtlCol="0" anchor="ctr" anchorCtr="0">
            <a:spAutoFit/>
          </a:bodyPr>
          <a:lstStyle>
            <a:lvl1pPr marL="0" indent="0">
              <a:buNone/>
              <a:defRPr lang="en-US" sz="900" dirty="0"/>
            </a:lvl1pPr>
          </a:lstStyle>
          <a:p>
            <a:pPr marL="269875" lvl="0" indent="-269875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091032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2">
            <a:extLst>
              <a:ext uri="{FF2B5EF4-FFF2-40B4-BE49-F238E27FC236}">
                <a16:creationId xmlns:a16="http://schemas.microsoft.com/office/drawing/2014/main" id="{DB77BCE2-115D-474E-B243-DC2F3454923C}"/>
              </a:ext>
            </a:extLst>
          </p:cNvPr>
          <p:cNvSpPr/>
          <p:nvPr userDrawn="1"/>
        </p:nvSpPr>
        <p:spPr>
          <a:xfrm>
            <a:off x="3265178" y="2064855"/>
            <a:ext cx="8926822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6822" h="4803352">
                <a:moveTo>
                  <a:pt x="1601117" y="4803352"/>
                </a:moveTo>
                <a:cubicBezTo>
                  <a:pt x="1601117" y="4803352"/>
                  <a:pt x="6484077" y="4338669"/>
                  <a:pt x="8921746" y="999569"/>
                </a:cubicBezTo>
                <a:cubicBezTo>
                  <a:pt x="8925978" y="663839"/>
                  <a:pt x="8922590" y="335730"/>
                  <a:pt x="8926822" y="0"/>
                </a:cubicBezTo>
                <a:cubicBezTo>
                  <a:pt x="7212836" y="4346289"/>
                  <a:pt x="0" y="4796369"/>
                  <a:pt x="0" y="4796369"/>
                </a:cubicBezTo>
                <a:lnTo>
                  <a:pt x="160111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5C40E-9F44-4DC2-AF37-0868F4356413}"/>
              </a:ext>
            </a:extLst>
          </p:cNvPr>
          <p:cNvSpPr/>
          <p:nvPr userDrawn="1"/>
        </p:nvSpPr>
        <p:spPr>
          <a:xfrm>
            <a:off x="10909300" y="0"/>
            <a:ext cx="8763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3CB31-6CFD-45C4-B416-78BE0D9F7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965800"/>
            <a:ext cx="7327901" cy="830997"/>
          </a:xfrm>
        </p:spPr>
        <p:txBody>
          <a:bodyPr anchor="b"/>
          <a:lstStyle>
            <a:lvl1pPr marL="0" algn="l" defTabSz="914400" rtl="0" eaLnBrk="1" latinLnBrk="0" hangingPunct="1">
              <a:defRPr lang="en-GB" sz="6000" b="1" kern="1200" spc="-150" baseline="0" dirty="0">
                <a:gradFill>
                  <a:gsLst>
                    <a:gs pos="50000">
                      <a:srgbClr val="6A317C"/>
                    </a:gs>
                    <a:gs pos="98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  <a:latin typeface="Arial" panose="020B0604020202020204" pitchFamily="34" charset="0"/>
                <a:ea typeface="Inter Semi Bold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B0A577-328B-4F43-BC88-4EFE3D085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4049710"/>
            <a:ext cx="3525838" cy="144303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2000" kern="1200" spc="-10" dirty="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269875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57746F9-AD7C-45B0-9B6E-ECC0002FA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5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607862-6CBC-4B7D-933C-36C7DF717C35}"/>
              </a:ext>
            </a:extLst>
          </p:cNvPr>
          <p:cNvSpPr/>
          <p:nvPr userDrawn="1"/>
        </p:nvSpPr>
        <p:spPr>
          <a:xfrm rot="10800000">
            <a:off x="0" y="0"/>
            <a:ext cx="7636143" cy="3429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gradFill>
            <a:gsLst>
              <a:gs pos="50000">
                <a:srgbClr val="67337F"/>
              </a:gs>
              <a:gs pos="0">
                <a:srgbClr val="0066CC"/>
              </a:gs>
              <a:gs pos="10000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C6201-FC7C-5349-B5CF-C8CC6F9CC8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0002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06F24-6F3C-6042-A48E-90CA80DA9C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CAAD16-DD79-7046-A3FC-54EDA898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3903448" cy="930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2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kp gradient">
    <p:bg>
      <p:bgPr>
        <a:gradFill>
          <a:gsLst>
            <a:gs pos="50000">
              <a:srgbClr val="67337F"/>
            </a:gs>
            <a:gs pos="100000">
              <a:srgbClr val="0066CC"/>
            </a:gs>
            <a:gs pos="0">
              <a:srgbClr val="CC0033"/>
            </a:gs>
          </a:gsLst>
          <a:lin ang="183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AA5079-BB30-41DB-9E64-8B50A1985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399" y="3132000"/>
            <a:ext cx="9231489" cy="664797"/>
          </a:xfrm>
        </p:spPr>
        <p:txBody>
          <a:bodyPr wrap="square" anchor="b">
            <a:spAutoFit/>
          </a:bodyPr>
          <a:lstStyle>
            <a:lvl1pPr algn="l">
              <a:defRPr sz="480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0E8AB4D-BCCF-4DFA-AC43-A1BEB4A20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Klöckner Pentaplast. All rights reserved. Confidential – For internal use only.</a:t>
            </a:r>
          </a:p>
        </p:txBody>
      </p:sp>
    </p:spTree>
    <p:extLst>
      <p:ext uri="{BB962C8B-B14F-4D97-AF65-F5344CB8AC3E}">
        <p14:creationId xmlns:p14="http://schemas.microsoft.com/office/powerpoint/2010/main" val="12865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2">
            <a:extLst>
              <a:ext uri="{FF2B5EF4-FFF2-40B4-BE49-F238E27FC236}">
                <a16:creationId xmlns:a16="http://schemas.microsoft.com/office/drawing/2014/main" id="{E17A3341-F66C-4A5F-B77E-EAD39B91BABE}"/>
              </a:ext>
            </a:extLst>
          </p:cNvPr>
          <p:cNvSpPr/>
          <p:nvPr userDrawn="1"/>
        </p:nvSpPr>
        <p:spPr>
          <a:xfrm>
            <a:off x="3265178" y="2064855"/>
            <a:ext cx="8926822" cy="4803352"/>
          </a:xfrm>
          <a:custGeom>
            <a:avLst/>
            <a:gdLst>
              <a:gd name="connsiteX0" fmla="*/ 1601117 w 8926822"/>
              <a:gd name="connsiteY0" fmla="*/ 4803352 h 4803351"/>
              <a:gd name="connsiteX1" fmla="*/ 8914126 w 8926822"/>
              <a:gd name="connsiteY1" fmla="*/ 1007189 h 4803351"/>
              <a:gd name="connsiteX2" fmla="*/ 8926822 w 8926822"/>
              <a:gd name="connsiteY2" fmla="*/ 0 h 4803351"/>
              <a:gd name="connsiteX3" fmla="*/ 0 w 8926822"/>
              <a:gd name="connsiteY3" fmla="*/ 4796369 h 4803351"/>
              <a:gd name="connsiteX0" fmla="*/ 1601117 w 8926822"/>
              <a:gd name="connsiteY0" fmla="*/ 4803352 h 4803352"/>
              <a:gd name="connsiteX1" fmla="*/ 8921746 w 8926822"/>
              <a:gd name="connsiteY1" fmla="*/ 999569 h 4803352"/>
              <a:gd name="connsiteX2" fmla="*/ 8926822 w 8926822"/>
              <a:gd name="connsiteY2" fmla="*/ 0 h 4803352"/>
              <a:gd name="connsiteX3" fmla="*/ 0 w 8926822"/>
              <a:gd name="connsiteY3" fmla="*/ 4796369 h 4803352"/>
              <a:gd name="connsiteX4" fmla="*/ 1601117 w 8926822"/>
              <a:gd name="connsiteY4" fmla="*/ 4803352 h 4803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6822" h="4803352">
                <a:moveTo>
                  <a:pt x="1601117" y="4803352"/>
                </a:moveTo>
                <a:cubicBezTo>
                  <a:pt x="1601117" y="4803352"/>
                  <a:pt x="6484077" y="4338669"/>
                  <a:pt x="8921746" y="999569"/>
                </a:cubicBezTo>
                <a:cubicBezTo>
                  <a:pt x="8925978" y="663839"/>
                  <a:pt x="8922590" y="335730"/>
                  <a:pt x="8926822" y="0"/>
                </a:cubicBezTo>
                <a:cubicBezTo>
                  <a:pt x="7212836" y="4346289"/>
                  <a:pt x="0" y="4796369"/>
                  <a:pt x="0" y="4796369"/>
                </a:cubicBezTo>
                <a:lnTo>
                  <a:pt x="1601117" y="4803352"/>
                </a:lnTo>
                <a:close/>
              </a:path>
            </a:pathLst>
          </a:custGeom>
          <a:gradFill>
            <a:gsLst>
              <a:gs pos="50000">
                <a:srgbClr val="67337F"/>
              </a:gs>
              <a:gs pos="100000">
                <a:srgbClr val="0066CC"/>
              </a:gs>
              <a:gs pos="25000">
                <a:srgbClr val="B30D46"/>
              </a:gs>
              <a:gs pos="0">
                <a:srgbClr val="CC0033"/>
              </a:gs>
            </a:gsLst>
            <a:lin ang="18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D74C18-1DD7-40F0-865C-2C3DFBF5E5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2525" y="1268413"/>
            <a:ext cx="5006975" cy="5589587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>
                <a:solidFill>
                  <a:schemeClr val="accent5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95C40E-9F44-4DC2-AF37-0868F4356413}"/>
              </a:ext>
            </a:extLst>
          </p:cNvPr>
          <p:cNvSpPr/>
          <p:nvPr userDrawn="1"/>
        </p:nvSpPr>
        <p:spPr>
          <a:xfrm>
            <a:off x="10909300" y="0"/>
            <a:ext cx="876300" cy="126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98E8CE-F6DC-48AD-98BA-4E5D6B49C3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0" y="2919600"/>
            <a:ext cx="5423076" cy="664797"/>
          </a:xfrm>
        </p:spPr>
        <p:txBody>
          <a:bodyPr wrap="square" anchor="b">
            <a:spAutoFit/>
          </a:bodyPr>
          <a:lstStyle>
            <a:lvl1pPr algn="l">
              <a:defRPr sz="4800" spc="-150" baseline="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Main title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B28382A-3C08-4E14-AFE3-BF95C3A99FA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6400" y="3610800"/>
            <a:ext cx="5423076" cy="492443"/>
          </a:xfrm>
        </p:spPr>
        <p:txBody>
          <a:bodyPr wrap="square">
            <a:spAutoFit/>
          </a:bodyPr>
          <a:lstStyle>
            <a:lvl1pPr marL="0" indent="0" algn="l">
              <a:buNone/>
              <a:defRPr sz="3200" spc="-20" baseline="0">
                <a:solidFill>
                  <a:srgbClr val="2626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1E39387-2DE1-43E4-9A18-F61697F8F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9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57A9-C665-4429-B310-26593BB3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534025"/>
            <a:ext cx="11117262" cy="44159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7600"/>
            <a:ext cx="9232900" cy="140400"/>
          </a:xfrm>
        </p:spPr>
        <p:txBody>
          <a:bodyPr wrap="square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43492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C609-ADEE-48FD-BAD4-A0FB7B24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57A9-C665-4429-B310-26593BB3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1534025"/>
            <a:ext cx="11117262" cy="4415925"/>
          </a:xfrm>
        </p:spPr>
        <p:txBody>
          <a:bodyPr/>
          <a:lstStyle>
            <a:lvl1pPr marL="0" indent="0">
              <a:buNone/>
              <a:defRPr/>
            </a:lvl1pPr>
            <a:lvl2pPr marL="269875" indent="0">
              <a:buNone/>
              <a:defRPr/>
            </a:lvl2pPr>
            <a:lvl3pPr marL="538163" indent="0">
              <a:buNone/>
              <a:defRPr/>
            </a:lvl3pPr>
            <a:lvl4pPr marL="808038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89935-589A-4ADC-8D12-2642ECC8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48DC-9015-441C-A0ED-6D84415C263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CD0F46-7666-4F29-812E-341246F5D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638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en-GB" sz="2000" dirty="0"/>
            </a:lvl1pPr>
          </a:lstStyle>
          <a:p>
            <a:pPr marL="0" lvl="0"/>
            <a:r>
              <a:rPr lang="en-GB"/>
              <a:t>Click to edit Master text styles</a:t>
            </a:r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EDDC8A-C84F-4874-9A01-CF64F3C2D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8625D9C-CAE6-4155-B16F-F275BB4A36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6178551"/>
            <a:ext cx="9232900" cy="138499"/>
          </a:xfrm>
        </p:spPr>
        <p:txBody>
          <a:bodyPr wrap="square" anchor="ctr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52264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1CBB2-96C9-4249-AD05-0D15CD69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EAC6B-625B-404A-8890-D778F532B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20825"/>
            <a:ext cx="11117262" cy="40989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5B49C-E3E3-4F72-9284-44662FA7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368" y="6513350"/>
            <a:ext cx="318611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D48DC-9015-441C-A0ED-6D84415C26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9E9C57-0538-4701-A49B-4FE7C9DEA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4987" y="6307200"/>
            <a:ext cx="5426075" cy="5508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lang="en-GB" sz="900"/>
            </a:lvl1pPr>
          </a:lstStyle>
          <a:p>
            <a:r>
              <a:rPr lang="en-US" dirty="0"/>
              <a:t>Klöckner Pentaplast. All rights reserved. Confidential – For internal use only.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E022F5-0131-6744-A01B-F6CA118756D8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2681" y="5362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4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696" r:id="rId3"/>
    <p:sldLayoutId id="2147483714" r:id="rId4"/>
    <p:sldLayoutId id="2147483721" r:id="rId5"/>
    <p:sldLayoutId id="2147483699" r:id="rId6"/>
    <p:sldLayoutId id="2147483700" r:id="rId7"/>
    <p:sldLayoutId id="2147483650" r:id="rId8"/>
    <p:sldLayoutId id="2147483720" r:id="rId9"/>
    <p:sldLayoutId id="2147483719" r:id="rId10"/>
    <p:sldLayoutId id="2147483652" r:id="rId11"/>
    <p:sldLayoutId id="2147483670" r:id="rId12"/>
    <p:sldLayoutId id="2147483667" r:id="rId13"/>
    <p:sldLayoutId id="2147483673" r:id="rId14"/>
    <p:sldLayoutId id="2147483681" r:id="rId15"/>
    <p:sldLayoutId id="2147483717" r:id="rId16"/>
    <p:sldLayoutId id="2147483718" r:id="rId17"/>
    <p:sldLayoutId id="2147483674" r:id="rId18"/>
    <p:sldLayoutId id="2147483676" r:id="rId19"/>
    <p:sldLayoutId id="2147483677" r:id="rId20"/>
    <p:sldLayoutId id="2147483675" r:id="rId21"/>
    <p:sldLayoutId id="2147483678" r:id="rId22"/>
    <p:sldLayoutId id="2147483723" r:id="rId23"/>
    <p:sldLayoutId id="2147483679" r:id="rId24"/>
    <p:sldLayoutId id="2147483680" r:id="rId25"/>
    <p:sldLayoutId id="2147483690" r:id="rId26"/>
    <p:sldLayoutId id="2147483691" r:id="rId27"/>
    <p:sldLayoutId id="2147483692" r:id="rId28"/>
    <p:sldLayoutId id="2147483693" r:id="rId29"/>
    <p:sldLayoutId id="2147483724" r:id="rId30"/>
    <p:sldLayoutId id="2147483694" r:id="rId31"/>
    <p:sldLayoutId id="2147483695" r:id="rId32"/>
    <p:sldLayoutId id="2147483722" r:id="rId33"/>
    <p:sldLayoutId id="2147483709" r:id="rId34"/>
    <p:sldLayoutId id="2147483710" r:id="rId35"/>
    <p:sldLayoutId id="2147483715" r:id="rId36"/>
    <p:sldLayoutId id="2147483716" r:id="rId37"/>
    <p:sldLayoutId id="2147483664" r:id="rId38"/>
    <p:sldLayoutId id="2147483665" r:id="rId39"/>
    <p:sldLayoutId id="2147483666" r:id="rId40"/>
    <p:sldLayoutId id="2147483711" r:id="rId41"/>
    <p:sldLayoutId id="2147483702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6987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→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82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7" userDrawn="1">
          <p15:clr>
            <a:srgbClr val="F26B43"/>
          </p15:clr>
        </p15:guide>
        <p15:guide id="2" pos="1360" userDrawn="1">
          <p15:clr>
            <a:srgbClr val="F26B43"/>
          </p15:clr>
        </p15:guide>
        <p15:guide id="3" pos="1535" userDrawn="1">
          <p15:clr>
            <a:srgbClr val="F26B43"/>
          </p15:clr>
        </p15:guide>
        <p15:guide id="4" pos="2558" userDrawn="1">
          <p15:clr>
            <a:srgbClr val="F26B43"/>
          </p15:clr>
        </p15:guide>
        <p15:guide id="5" pos="2728" userDrawn="1">
          <p15:clr>
            <a:srgbClr val="F26B43"/>
          </p15:clr>
        </p15:guide>
        <p15:guide id="6" pos="3755" userDrawn="1">
          <p15:clr>
            <a:srgbClr val="F26B43"/>
          </p15:clr>
        </p15:guide>
        <p15:guide id="7" pos="3926" userDrawn="1">
          <p15:clr>
            <a:srgbClr val="F26B43"/>
          </p15:clr>
        </p15:guide>
        <p15:guide id="8" pos="4953" userDrawn="1">
          <p15:clr>
            <a:srgbClr val="F26B43"/>
          </p15:clr>
        </p15:guide>
        <p15:guide id="9" pos="5123" userDrawn="1">
          <p15:clr>
            <a:srgbClr val="F26B43"/>
          </p15:clr>
        </p15:guide>
        <p15:guide id="10" pos="6153" userDrawn="1">
          <p15:clr>
            <a:srgbClr val="F26B43"/>
          </p15:clr>
        </p15:guide>
        <p15:guide id="11" pos="6317" userDrawn="1">
          <p15:clr>
            <a:srgbClr val="F26B43"/>
          </p15:clr>
        </p15:guide>
        <p15:guide id="12" pos="7340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799" userDrawn="1">
          <p15:clr>
            <a:srgbClr val="F26B43"/>
          </p15:clr>
        </p15:guide>
        <p15:guide id="15" orient="horz" pos="1139" userDrawn="1">
          <p15:clr>
            <a:srgbClr val="F26B43"/>
          </p15:clr>
        </p15:guide>
        <p15:guide id="16" orient="horz" pos="3748" userDrawn="1">
          <p15:clr>
            <a:srgbClr val="F26B43"/>
          </p15:clr>
        </p15:guide>
        <p15:guide id="17" orient="horz" pos="3979" userDrawn="1">
          <p15:clr>
            <a:srgbClr val="F26B43"/>
          </p15:clr>
        </p15:guide>
        <p15:guide id="1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B84C-6097-FC40-A371-C795964A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763" y="4217370"/>
            <a:ext cx="3498850" cy="1107996"/>
          </a:xfrm>
        </p:spPr>
        <p:txBody>
          <a:bodyPr/>
          <a:lstStyle/>
          <a:p>
            <a:pPr algn="r" rtl="0"/>
            <a:r>
              <a:rPr lang="pl" b="1" i="0" u="none" baseline="0"/>
              <a:t>Klöckner Pentaplast</a:t>
            </a:r>
            <a:endParaRPr lang="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2D95-51DF-654F-9001-5D9AC6B2D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2763" y="5357918"/>
            <a:ext cx="3498850" cy="369332"/>
          </a:xfrm>
        </p:spPr>
        <p:txBody>
          <a:bodyPr/>
          <a:lstStyle/>
          <a:p>
            <a:pPr algn="r" rtl="0"/>
            <a:r>
              <a:rPr lang="pl" b="0" i="0" u="none" baseline="0"/>
              <a:t>Kim jesteśmy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FCFB7-2533-A842-A3E6-7CE48D21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0"/>
            <a:r>
              <a:rPr lang="pl" b="0" i="0" u="none" baseline="0"/>
              <a:t>Klöckner Pentaplast. Wszelkie prawa zastrzeżone. </a:t>
            </a:r>
            <a:br>
              <a:rPr lang="pl"/>
            </a:br>
            <a:r>
              <a:rPr lang="pl" b="0" i="0" u="none" baseline="0"/>
              <a:t>.</a:t>
            </a:r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1884732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17B55B-E902-B639-735C-7FA402B36DB0}"/>
              </a:ext>
            </a:extLst>
          </p:cNvPr>
          <p:cNvGrpSpPr/>
          <p:nvPr/>
        </p:nvGrpSpPr>
        <p:grpSpPr>
          <a:xfrm>
            <a:off x="534987" y="1515225"/>
            <a:ext cx="11330001" cy="553967"/>
            <a:chOff x="534987" y="1515225"/>
            <a:chExt cx="11330001" cy="553967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AB6B592-B06C-6C42-95E3-6CE2D887FCFB}"/>
                </a:ext>
              </a:extLst>
            </p:cNvPr>
            <p:cNvSpPr/>
            <p:nvPr/>
          </p:nvSpPr>
          <p:spPr>
            <a:xfrm>
              <a:off x="534987" y="1556682"/>
              <a:ext cx="11115992" cy="4800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917E30D9-5DF5-7777-1614-39C32BF3830C}"/>
                </a:ext>
              </a:extLst>
            </p:cNvPr>
            <p:cNvSpPr/>
            <p:nvPr/>
          </p:nvSpPr>
          <p:spPr>
            <a:xfrm rot="5400000">
              <a:off x="11311021" y="1515225"/>
              <a:ext cx="553967" cy="553967"/>
            </a:xfrm>
            <a:custGeom>
              <a:avLst/>
              <a:gdLst>
                <a:gd name="connsiteX0" fmla="*/ 0 w 553967"/>
                <a:gd name="connsiteY0" fmla="*/ 553967 h 553967"/>
                <a:gd name="connsiteX1" fmla="*/ 0 w 553967"/>
                <a:gd name="connsiteY1" fmla="*/ 0 h 553967"/>
                <a:gd name="connsiteX2" fmla="*/ 553967 w 553967"/>
                <a:gd name="connsiteY2" fmla="*/ 0 h 553967"/>
                <a:gd name="connsiteX3" fmla="*/ 553967 w 553967"/>
                <a:gd name="connsiteY3" fmla="*/ 553967 h 553967"/>
                <a:gd name="connsiteX4" fmla="*/ 529330 w 553967"/>
                <a:gd name="connsiteY4" fmla="*/ 553967 h 553967"/>
                <a:gd name="connsiteX5" fmla="*/ 282720 w 553967"/>
                <a:gd name="connsiteY5" fmla="*/ 294787 h 553967"/>
                <a:gd name="connsiteX6" fmla="*/ 36110 w 553967"/>
                <a:gd name="connsiteY6" fmla="*/ 553967 h 553967"/>
                <a:gd name="connsiteX7" fmla="*/ 0 w 553967"/>
                <a:gd name="connsiteY7" fmla="*/ 553967 h 55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3967" h="553967">
                  <a:moveTo>
                    <a:pt x="0" y="553967"/>
                  </a:moveTo>
                  <a:lnTo>
                    <a:pt x="0" y="0"/>
                  </a:lnTo>
                  <a:lnTo>
                    <a:pt x="553967" y="0"/>
                  </a:lnTo>
                  <a:lnTo>
                    <a:pt x="553967" y="553967"/>
                  </a:lnTo>
                  <a:lnTo>
                    <a:pt x="529330" y="553967"/>
                  </a:lnTo>
                  <a:lnTo>
                    <a:pt x="282720" y="294787"/>
                  </a:lnTo>
                  <a:lnTo>
                    <a:pt x="36110" y="553967"/>
                  </a:lnTo>
                  <a:lnTo>
                    <a:pt x="0" y="5539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pl"/>
            </a:p>
          </p:txBody>
        </p: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81D3FB2E-1A75-E44C-81F7-FE531D94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392112"/>
            <a:ext cx="9223375" cy="443198"/>
          </a:xfrm>
        </p:spPr>
        <p:txBody>
          <a:bodyPr/>
          <a:lstStyle/>
          <a:p>
            <a:pPr algn="l" rtl="0"/>
            <a:r>
              <a:rPr lang="pl" b="1" i="0" u="none" baseline="0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Nasza historia innowacji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14ACA8-FEAF-6E42-9B5D-B3301365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pPr/>
              <a:t>10</a:t>
            </a:fld>
            <a:endParaRPr lang="pl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BD41E70-9119-6F47-803A-C33E2FBA42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778" y="841279"/>
            <a:ext cx="9234312" cy="615553"/>
          </a:xfrm>
        </p:spPr>
        <p:txBody>
          <a:bodyPr/>
          <a:lstStyle/>
          <a:p>
            <a:pPr algn="l" rtl="0"/>
            <a:r>
              <a:rPr lang="pl" b="0" i="0" u="none" baseline="0" dirty="0"/>
              <a:t>Konsekwentnie przewodzimy naszej branży w dziedzinie opakowań zgodnych z zasadami zrównoważonego rozwoju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4888F71-F20E-D542-9A29-B7A98EADF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94716F-EBE7-BE4A-BDF9-E61B733FFD84}"/>
              </a:ext>
            </a:extLst>
          </p:cNvPr>
          <p:cNvGrpSpPr/>
          <p:nvPr/>
        </p:nvGrpSpPr>
        <p:grpSpPr>
          <a:xfrm>
            <a:off x="735981" y="2032239"/>
            <a:ext cx="1642956" cy="1959897"/>
            <a:chOff x="735981" y="2032239"/>
            <a:chExt cx="1642956" cy="195989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E7A43BE0-E228-ED40-8589-8044164860A1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/>
            </a:p>
          </p:txBody>
        </p:sp>
        <p:sp>
          <p:nvSpPr>
            <p:cNvPr id="15" name="Content Placeholder 7">
              <a:extLst>
                <a:ext uri="{FF2B5EF4-FFF2-40B4-BE49-F238E27FC236}">
                  <a16:creationId xmlns:a16="http://schemas.microsoft.com/office/drawing/2014/main" id="{B488A36B-D9D0-594B-AEF8-D4EE23CA58D5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 dirty="0">
                  <a:solidFill>
                    <a:schemeClr val="accent2"/>
                  </a:solidFill>
                </a:rPr>
                <a:t>PET użyty po raz pierwszy</a:t>
              </a:r>
            </a:p>
            <a:p>
              <a:pPr algn="l" rtl="0"/>
              <a:r>
                <a:rPr lang="pl" b="0" i="0" u="none" baseline="0" dirty="0"/>
                <a:t>Rozpoczęto stosowanie PET</a:t>
              </a:r>
              <a:r>
                <a:rPr lang="en-GB" b="0" i="0" u="none" baseline="0" dirty="0"/>
                <a:t> </a:t>
              </a:r>
              <a:r>
                <a:rPr lang="pl" b="0" i="0" u="none" baseline="0" dirty="0"/>
                <a:t>w zastępstwie</a:t>
              </a:r>
              <a:br>
                <a:rPr lang="pl" dirty="0"/>
              </a:br>
              <a:r>
                <a:rPr lang="pl" b="0" i="0" u="none" baseline="0" dirty="0"/>
                <a:t>innych materiałów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94CF687-382C-E848-B1C7-2E5BB409EF8B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06C7E33-64C3-9C43-AE87-84DD6D8174FF}"/>
              </a:ext>
            </a:extLst>
          </p:cNvPr>
          <p:cNvGrpSpPr/>
          <p:nvPr/>
        </p:nvGrpSpPr>
        <p:grpSpPr>
          <a:xfrm>
            <a:off x="735981" y="3429000"/>
            <a:ext cx="1642956" cy="2687510"/>
            <a:chOff x="735981" y="3429000"/>
            <a:chExt cx="1642956" cy="2687510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C05E9EF0-AE6E-CB40-A8A7-A42D7A3D2DC5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20" name="Content Placeholder 7">
              <a:extLst>
                <a:ext uri="{FF2B5EF4-FFF2-40B4-BE49-F238E27FC236}">
                  <a16:creationId xmlns:a16="http://schemas.microsoft.com/office/drawing/2014/main" id="{4BB623AC-7A96-D54A-9D12-0B74DEA5340F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Wprowadzenie </a:t>
              </a:r>
              <a:br>
                <a:rPr lang="pl" sz="1300" b="1">
                  <a:solidFill>
                    <a:schemeClr val="accent2"/>
                  </a:solidFill>
                </a:rPr>
              </a:br>
              <a:r>
                <a:rPr lang="pl" sz="1300" b="1" i="0" u="none" baseline="0">
                  <a:solidFill>
                    <a:schemeClr val="accent2"/>
                  </a:solidFill>
                </a:rPr>
                <a:t>rPET</a:t>
              </a:r>
              <a:endParaRPr lang="pl" sz="1300" b="1" dirty="0">
                <a:solidFill>
                  <a:schemeClr val="accent2"/>
                </a:solidFill>
              </a:endParaRPr>
            </a:p>
            <a:p>
              <a:pPr algn="l" rtl="0"/>
              <a:r>
                <a:rPr lang="pl" b="0" i="0" u="none" baseline="0"/>
                <a:t>W naszym segmencie opakowań konsumenckich — Pentaform® SmartCycle®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DEB7BA-2F12-4845-AC84-F0913EBA0AED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0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765F17-E9D5-5545-A93C-29A16EC36A56}"/>
              </a:ext>
            </a:extLst>
          </p:cNvPr>
          <p:cNvGrpSpPr/>
          <p:nvPr/>
        </p:nvGrpSpPr>
        <p:grpSpPr>
          <a:xfrm>
            <a:off x="2513022" y="2032239"/>
            <a:ext cx="1642956" cy="1959897"/>
            <a:chOff x="735981" y="2032239"/>
            <a:chExt cx="1642956" cy="1959897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CCEF665-089F-A846-9B98-D7FC96B08AF4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27" name="Content Placeholder 7">
              <a:extLst>
                <a:ext uri="{FF2B5EF4-FFF2-40B4-BE49-F238E27FC236}">
                  <a16:creationId xmlns:a16="http://schemas.microsoft.com/office/drawing/2014/main" id="{0FA5728E-D853-9049-8B7C-D6FACEF2AD0A}"/>
                </a:ext>
              </a:extLst>
            </p:cNvPr>
            <p:cNvSpPr txBox="1">
              <a:spLocks/>
            </p:cNvSpPr>
            <p:nvPr/>
          </p:nvSpPr>
          <p:spPr>
            <a:xfrm>
              <a:off x="884402" y="3236450"/>
              <a:ext cx="1348656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kp Elite®</a:t>
              </a:r>
            </a:p>
            <a:p>
              <a:pPr algn="l" rtl="0"/>
              <a:r>
                <a:rPr lang="pl" b="0" i="0" u="none" baseline="0"/>
                <a:t>Nasze lekkie tacki, wykonane w 100% z przetworzonego tworzywa PET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A5B3FF-3CC6-C146-9D58-117D519464CF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1DEF56-4A99-D245-925C-445B1D3DE659}"/>
              </a:ext>
            </a:extLst>
          </p:cNvPr>
          <p:cNvGrpSpPr/>
          <p:nvPr/>
        </p:nvGrpSpPr>
        <p:grpSpPr>
          <a:xfrm>
            <a:off x="2513022" y="3429001"/>
            <a:ext cx="1642956" cy="2687509"/>
            <a:chOff x="735981" y="3429001"/>
            <a:chExt cx="1642956" cy="2687509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517FF16E-CFF8-A943-906E-46AC6B68E517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31" name="Content Placeholder 7">
              <a:extLst>
                <a:ext uri="{FF2B5EF4-FFF2-40B4-BE49-F238E27FC236}">
                  <a16:creationId xmlns:a16="http://schemas.microsoft.com/office/drawing/2014/main" id="{62785660-A785-1D4A-B1E0-743C5318BB5E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kpVantage®</a:t>
              </a:r>
            </a:p>
            <a:p>
              <a:pPr algn="l" rtl="0"/>
              <a:r>
                <a:rPr lang="pl" b="0" i="0" u="none" baseline="0"/>
                <a:t>Nasze pierwsze rozwiązanie farmaceutyczne bez winylu na bazie PET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FFB8855-08D5-4B4A-AE50-EBF367F5876E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8813A2-45B7-1344-8217-B454B69EF7A6}"/>
              </a:ext>
            </a:extLst>
          </p:cNvPr>
          <p:cNvGrpSpPr/>
          <p:nvPr/>
        </p:nvGrpSpPr>
        <p:grpSpPr>
          <a:xfrm>
            <a:off x="4324569" y="2032239"/>
            <a:ext cx="1642956" cy="1959897"/>
            <a:chOff x="735981" y="2032239"/>
            <a:chExt cx="1642956" cy="1959897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76982D3-9956-5947-A4C5-4A3CA4CEFA84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35" name="Content Placeholder 7">
              <a:extLst>
                <a:ext uri="{FF2B5EF4-FFF2-40B4-BE49-F238E27FC236}">
                  <a16:creationId xmlns:a16="http://schemas.microsoft.com/office/drawing/2014/main" id="{5CCA5E49-2FC6-4045-898D-06F20886A080}"/>
                </a:ext>
              </a:extLst>
            </p:cNvPr>
            <p:cNvSpPr txBox="1">
              <a:spLocks/>
            </p:cNvSpPr>
            <p:nvPr/>
          </p:nvSpPr>
          <p:spPr>
            <a:xfrm>
              <a:off x="884402" y="3236450"/>
              <a:ext cx="1488072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 dirty="0">
                  <a:solidFill>
                    <a:schemeClr val="accent2"/>
                  </a:solidFill>
                </a:rPr>
                <a:t>Nagrody</a:t>
              </a:r>
            </a:p>
            <a:p>
              <a:pPr algn="l" rtl="0"/>
              <a:r>
                <a:rPr lang="pl" b="0" i="0" u="none" baseline="0" dirty="0"/>
                <a:t>Elastyczna folia stretch PO uzyskała wynik 20/20 w kategorii recyklingu według Interseroh</a:t>
              </a:r>
              <a:endParaRPr lang="pl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CEAB3B-2329-EA40-8CB8-27563127C1C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D2A8BB-945D-054E-B14A-B2EBE6856957}"/>
              </a:ext>
            </a:extLst>
          </p:cNvPr>
          <p:cNvGrpSpPr/>
          <p:nvPr/>
        </p:nvGrpSpPr>
        <p:grpSpPr>
          <a:xfrm>
            <a:off x="4324569" y="3429001"/>
            <a:ext cx="1642956" cy="2687509"/>
            <a:chOff x="735981" y="3429001"/>
            <a:chExt cx="1642956" cy="268750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05337A5-D532-1D49-8A2B-B5D381D6852C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39" name="Content Placeholder 7">
              <a:extLst>
                <a:ext uri="{FF2B5EF4-FFF2-40B4-BE49-F238E27FC236}">
                  <a16:creationId xmlns:a16="http://schemas.microsoft.com/office/drawing/2014/main" id="{E3E48728-8CF7-614E-AAE8-05BA312908CA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kp Infinity</a:t>
              </a:r>
              <a:r>
                <a:rPr lang="pl" sz="1300" b="1" i="0" u="none" baseline="30000">
                  <a:solidFill>
                    <a:schemeClr val="accent2"/>
                  </a:solidFill>
                </a:rPr>
                <a:t>®</a:t>
              </a:r>
              <a:r>
                <a:rPr lang="pl" sz="1300" b="1" i="0" u="none" baseline="0">
                  <a:solidFill>
                    <a:schemeClr val="accent2"/>
                  </a:solidFill>
                </a:rPr>
                <a:t> </a:t>
              </a:r>
            </a:p>
            <a:p>
              <a:pPr algn="l" rtl="0"/>
              <a:r>
                <a:rPr lang="pl" b="0" i="0" u="none" baseline="0"/>
                <a:t>Nasz asortyment w pełni nadających się do recyklingu tacek z ekspandowanego PP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478098-5EA2-CC43-A07C-CB27318C934B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8BC632-2B81-4340-AF18-3C0A76A2DEAD}"/>
              </a:ext>
            </a:extLst>
          </p:cNvPr>
          <p:cNvGrpSpPr/>
          <p:nvPr/>
        </p:nvGrpSpPr>
        <p:grpSpPr>
          <a:xfrm>
            <a:off x="6153369" y="2032239"/>
            <a:ext cx="1642956" cy="1959897"/>
            <a:chOff x="735981" y="2032239"/>
            <a:chExt cx="1642956" cy="195989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A00938D-05A7-614C-97D7-EC43A0ED353B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43" name="Content Placeholder 7">
              <a:extLst>
                <a:ext uri="{FF2B5EF4-FFF2-40B4-BE49-F238E27FC236}">
                  <a16:creationId xmlns:a16="http://schemas.microsoft.com/office/drawing/2014/main" id="{D4AB0DF7-FC13-5845-A07F-921B90BDB4F2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ShoreCycle® </a:t>
              </a:r>
            </a:p>
            <a:p>
              <a:pPr algn="l" rtl="0"/>
              <a:r>
                <a:rPr lang="pl" b="0" i="0" u="none" baseline="0"/>
                <a:t>Karty foliowane, folie wyprodukowane z tworzyw sztucznych odzyskanych z obszarów przybrzeżnych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0D5B324-C47D-3944-9FA8-1B91D5D18279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76753B-FAE4-CF45-98CD-DF417F4B80EE}"/>
              </a:ext>
            </a:extLst>
          </p:cNvPr>
          <p:cNvGrpSpPr/>
          <p:nvPr/>
        </p:nvGrpSpPr>
        <p:grpSpPr>
          <a:xfrm>
            <a:off x="6153369" y="3429001"/>
            <a:ext cx="1642956" cy="2687509"/>
            <a:chOff x="735981" y="3429001"/>
            <a:chExt cx="1642956" cy="268750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BFB2036-F093-0841-82D4-D9CBDC477DD6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266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47" name="Content Placeholder 7">
              <a:extLst>
                <a:ext uri="{FF2B5EF4-FFF2-40B4-BE49-F238E27FC236}">
                  <a16:creationId xmlns:a16="http://schemas.microsoft.com/office/drawing/2014/main" id="{501A1DBD-D917-0343-BADD-7A02A2F121BC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Pentalabel® SmartCycle®</a:t>
              </a:r>
            </a:p>
            <a:p>
              <a:pPr algn="l" rtl="0"/>
              <a:r>
                <a:rPr lang="pl" b="0" i="0" u="none" baseline="0"/>
                <a:t>Etykieta nadająca się do recyklingu, </a:t>
              </a:r>
              <a:br>
                <a:rPr lang="pl"/>
              </a:br>
              <a:r>
                <a:rPr lang="pl" b="0" i="0" u="none" baseline="0"/>
                <a:t>wprowadzona na rynek europejski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6E4F2A-0C74-5A4C-ABB4-DA9DF5E0F1FC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7ED4D7-C1EA-154F-AA0A-96771BFB6622}"/>
              </a:ext>
            </a:extLst>
          </p:cNvPr>
          <p:cNvGrpSpPr/>
          <p:nvPr/>
        </p:nvGrpSpPr>
        <p:grpSpPr>
          <a:xfrm>
            <a:off x="7956290" y="2032239"/>
            <a:ext cx="1642956" cy="2059139"/>
            <a:chOff x="735981" y="2032239"/>
            <a:chExt cx="1642956" cy="2059139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0EC1317-EB72-784E-8FD1-D59102F9E6AA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51" name="Content Placeholder 7">
              <a:extLst>
                <a:ext uri="{FF2B5EF4-FFF2-40B4-BE49-F238E27FC236}">
                  <a16:creationId xmlns:a16="http://schemas.microsoft.com/office/drawing/2014/main" id="{8198493F-5DD7-D845-81B7-C9B47498B0A1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85492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 dirty="0">
                  <a:solidFill>
                    <a:schemeClr val="accent2"/>
                  </a:solidFill>
                </a:rPr>
                <a:t>kp MonoSeal®</a:t>
              </a:r>
            </a:p>
            <a:p>
              <a:pPr algn="l" rtl="0"/>
              <a:r>
                <a:rPr lang="pl" b="0" i="0" u="none" baseline="0" dirty="0"/>
                <a:t>W pełni nadająca się do recyklingu sztywna folia mono-PET do formowania, napełniania i zgrzewania świeżej żywności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9D04261-DB8B-7849-9364-1ED0B22C3044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E6D354A-3594-6947-84D7-3DF0F31242D2}"/>
              </a:ext>
            </a:extLst>
          </p:cNvPr>
          <p:cNvGrpSpPr/>
          <p:nvPr/>
        </p:nvGrpSpPr>
        <p:grpSpPr>
          <a:xfrm>
            <a:off x="7956290" y="3429001"/>
            <a:ext cx="1642956" cy="2687509"/>
            <a:chOff x="735981" y="3429001"/>
            <a:chExt cx="1642956" cy="2687509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20EBA77-D6A6-1248-9568-2EDEFF169BFE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55" name="Content Placeholder 7">
              <a:extLst>
                <a:ext uri="{FF2B5EF4-FFF2-40B4-BE49-F238E27FC236}">
                  <a16:creationId xmlns:a16="http://schemas.microsoft.com/office/drawing/2014/main" id="{719B802B-198C-8A4C-B4DE-D1EB5E0A41EF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kp Tray2Tray® </a:t>
              </a:r>
            </a:p>
            <a:p>
              <a:pPr algn="l" rtl="0"/>
              <a:r>
                <a:rPr lang="pl" b="0" i="0" u="none" baseline="0"/>
                <a:t>Globalna inicjatywa mająca na celu zamknięcie pętli wykorzystania tacek na żywność, w której zamiast surowca z butelek stosuje się płatki odzyskane z tacek.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14D820-A6D1-954A-B802-6A703019A4CD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016A243-CF30-5942-8A41-3C23509EF672}"/>
              </a:ext>
            </a:extLst>
          </p:cNvPr>
          <p:cNvGrpSpPr/>
          <p:nvPr/>
        </p:nvGrpSpPr>
        <p:grpSpPr>
          <a:xfrm>
            <a:off x="9785090" y="2032239"/>
            <a:ext cx="1642956" cy="1959897"/>
            <a:chOff x="735981" y="2032239"/>
            <a:chExt cx="1642956" cy="195989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7176D3B1-54F4-B140-8C04-2BA61560FC5C}"/>
                </a:ext>
              </a:extLst>
            </p:cNvPr>
            <p:cNvSpPr/>
            <p:nvPr/>
          </p:nvSpPr>
          <p:spPr>
            <a:xfrm>
              <a:off x="839797" y="2255144"/>
              <a:ext cx="1539140" cy="921834"/>
            </a:xfrm>
            <a:prstGeom prst="round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59" name="Content Placeholder 7">
              <a:extLst>
                <a:ext uri="{FF2B5EF4-FFF2-40B4-BE49-F238E27FC236}">
                  <a16:creationId xmlns:a16="http://schemas.microsoft.com/office/drawing/2014/main" id="{DD9DCF9C-1C15-DA44-BFEF-EF77E4D4FCF8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3236450"/>
              <a:ext cx="1424047" cy="75568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kpNext®</a:t>
              </a:r>
            </a:p>
            <a:p>
              <a:pPr algn="l" rtl="0"/>
              <a:r>
                <a:rPr lang="pl" b="0" i="0" u="none" baseline="0"/>
                <a:t>Wprowadzenie na rynek nowej folii blistrowej PET nadającej się do recyklingu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A7A85D5-117B-2940-954F-6AD57257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2032239"/>
              <a:ext cx="0" cy="1314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26A4071-F82D-C94D-82EA-D56030A63601}"/>
              </a:ext>
            </a:extLst>
          </p:cNvPr>
          <p:cNvGrpSpPr/>
          <p:nvPr/>
        </p:nvGrpSpPr>
        <p:grpSpPr>
          <a:xfrm>
            <a:off x="9785090" y="3429001"/>
            <a:ext cx="1642956" cy="2687509"/>
            <a:chOff x="735981" y="3429001"/>
            <a:chExt cx="1642956" cy="2687509"/>
          </a:xfrm>
        </p:grpSpPr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5C05A635-2B3D-4B4C-969D-FA43F3DE44E0}"/>
                </a:ext>
              </a:extLst>
            </p:cNvPr>
            <p:cNvSpPr/>
            <p:nvPr/>
          </p:nvSpPr>
          <p:spPr>
            <a:xfrm>
              <a:off x="839797" y="4091378"/>
              <a:ext cx="1539140" cy="921834"/>
            </a:xfrm>
            <a:prstGeom prst="round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63" name="Content Placeholder 7">
              <a:extLst>
                <a:ext uri="{FF2B5EF4-FFF2-40B4-BE49-F238E27FC236}">
                  <a16:creationId xmlns:a16="http://schemas.microsoft.com/office/drawing/2014/main" id="{019F61FC-19BF-6D48-938F-C6AE471F0158}"/>
                </a:ext>
              </a:extLst>
            </p:cNvPr>
            <p:cNvSpPr txBox="1">
              <a:spLocks/>
            </p:cNvSpPr>
            <p:nvPr/>
          </p:nvSpPr>
          <p:spPr>
            <a:xfrm>
              <a:off x="884401" y="5072683"/>
              <a:ext cx="1424047" cy="104382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pl" sz="9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/>
              <a:r>
                <a:rPr lang="pl" sz="1300" b="1" i="0" u="none" baseline="0">
                  <a:solidFill>
                    <a:schemeClr val="accent2"/>
                  </a:solidFill>
                </a:rPr>
                <a:t>kp Zapora®️</a:t>
              </a:r>
            </a:p>
            <a:p>
              <a:pPr algn="l" rtl="0"/>
              <a:r>
                <a:rPr lang="pl" b="0" i="0" u="none" baseline="0"/>
                <a:t>Wprowadziliśmy na rynek naszą innowacyjną technologię tacek bezwkładkowych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CC658F8-0D11-8C4F-8F0E-8810CED0D151}"/>
                </a:ext>
              </a:extLst>
            </p:cNvPr>
            <p:cNvCxnSpPr>
              <a:cxnSpLocks/>
            </p:cNvCxnSpPr>
            <p:nvPr/>
          </p:nvCxnSpPr>
          <p:spPr>
            <a:xfrm>
              <a:off x="735981" y="3429001"/>
              <a:ext cx="0" cy="174599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Content Placeholder 8">
            <a:extLst>
              <a:ext uri="{FF2B5EF4-FFF2-40B4-BE49-F238E27FC236}">
                <a16:creationId xmlns:a16="http://schemas.microsoft.com/office/drawing/2014/main" id="{87D23E58-C287-1147-85A6-264BD3140A7E}"/>
              </a:ext>
            </a:extLst>
          </p:cNvPr>
          <p:cNvSpPr txBox="1">
            <a:spLocks/>
          </p:cNvSpPr>
          <p:nvPr/>
        </p:nvSpPr>
        <p:spPr>
          <a:xfrm>
            <a:off x="773150" y="1552177"/>
            <a:ext cx="10654889" cy="4800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anose="020B0604020202020204" pitchFamily="34" charset="0"/>
              <a:buNone/>
            </a:pPr>
            <a:r>
              <a:rPr lang="pl" sz="1300" b="1" i="0" u="none" baseline="0">
                <a:solidFill>
                  <a:schemeClr val="bg1"/>
                </a:solidFill>
              </a:rPr>
              <a:t>2000</a:t>
            </a:r>
            <a:r>
              <a:rPr lang="pl" sz="1300" b="0" i="0" u="none" baseline="0">
                <a:solidFill>
                  <a:schemeClr val="bg1"/>
                </a:solidFill>
              </a:rPr>
              <a:t>										</a:t>
            </a:r>
            <a:r>
              <a:rPr lang="pl" sz="1300" b="1" i="0" u="none" baseline="0">
                <a:solidFill>
                  <a:schemeClr val="bg1"/>
                </a:solidFill>
              </a:rPr>
              <a:t>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AF3CB8-D1C6-8D44-BA89-4B5EAE9620AC}"/>
              </a:ext>
            </a:extLst>
          </p:cNvPr>
          <p:cNvCxnSpPr/>
          <p:nvPr/>
        </p:nvCxnSpPr>
        <p:spPr>
          <a:xfrm>
            <a:off x="1905000" y="1794164"/>
            <a:ext cx="83889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3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04F-21CA-A74B-9B68-F609550D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pl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Nasza strategia zrównoważonego rozwoju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743FF-9911-7946-BFDB-176B1D1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11</a:t>
            </a:fld>
            <a:endParaRPr lang="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C3D0-5091-4B46-BFF1-ECD4D47EE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7" y="1026000"/>
            <a:ext cx="10010429" cy="307777"/>
          </a:xfrm>
        </p:spPr>
        <p:txBody>
          <a:bodyPr/>
          <a:lstStyle/>
          <a:p>
            <a:pPr algn="l" rtl="0"/>
            <a:r>
              <a:rPr lang="pl" b="0" i="0" u="none" baseline="0" dirty="0"/>
              <a:t>Inwestujemy nasz czas, uwagę i energię, by nasz rozwój był bardziej zrównoważony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4F33-A945-E247-9082-BE986A6ED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</a:t>
            </a:r>
            <a:endParaRPr lang="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06973-266D-A848-9303-877C67D9D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397" y="1560086"/>
            <a:ext cx="11095205" cy="50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04F-21CA-A74B-9B68-F609550D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4" y="445440"/>
            <a:ext cx="11105190" cy="387798"/>
          </a:xfrm>
        </p:spPr>
        <p:txBody>
          <a:bodyPr/>
          <a:lstStyle/>
          <a:p>
            <a:pPr algn="l" rtl="0"/>
            <a:r>
              <a:rPr lang="pl" sz="2800" b="1" i="0" u="none" baseline="0" dirty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Uznanie i współpraca w zakresie zrównoważonego rozwoju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743FF-9911-7946-BFDB-176B1D1B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12</a:t>
            </a:fld>
            <a:endParaRPr lang="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9C3D0-5091-4B46-BFF1-ECD4D47EE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pl" b="0" i="0" u="none" baseline="0"/>
              <a:t>Współpracujemy z innymi, aby zapewnić bardziej zrównoważony rozwój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4F33-A945-E247-9082-BE986A6ED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pic>
        <p:nvPicPr>
          <p:cNvPr id="1026" name="Picture 2" descr="ESG Industry Top Rated">
            <a:extLst>
              <a:ext uri="{FF2B5EF4-FFF2-40B4-BE49-F238E27FC236}">
                <a16:creationId xmlns:a16="http://schemas.microsoft.com/office/drawing/2014/main" id="{DCFACE28-D75D-E944-9E0B-1A6FF726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29" y="3638832"/>
            <a:ext cx="2804128" cy="21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4ED9B-6E50-B447-ADD2-0739B5B86011}"/>
              </a:ext>
            </a:extLst>
          </p:cNvPr>
          <p:cNvCxnSpPr>
            <a:cxnSpLocks/>
          </p:cNvCxnSpPr>
          <p:nvPr/>
        </p:nvCxnSpPr>
        <p:spPr>
          <a:xfrm>
            <a:off x="4548371" y="1662545"/>
            <a:ext cx="0" cy="428740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1D42BF6-425B-E64E-B82C-6E0B3C55BD00}"/>
              </a:ext>
            </a:extLst>
          </p:cNvPr>
          <p:cNvSpPr txBox="1">
            <a:spLocks/>
          </p:cNvSpPr>
          <p:nvPr/>
        </p:nvSpPr>
        <p:spPr>
          <a:xfrm>
            <a:off x="534987" y="1662545"/>
            <a:ext cx="2069316" cy="443198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pl" b="1" i="0" u="none" baseline="0">
                <a:solidFill>
                  <a:schemeClr val="accent2"/>
                </a:solidFill>
              </a:rPr>
              <a:t>Uznanie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A66C3C78-9F2A-404F-A653-6E484107D56A}"/>
              </a:ext>
            </a:extLst>
          </p:cNvPr>
          <p:cNvSpPr txBox="1">
            <a:spLocks/>
          </p:cNvSpPr>
          <p:nvPr/>
        </p:nvSpPr>
        <p:spPr>
          <a:xfrm>
            <a:off x="4738852" y="1662545"/>
            <a:ext cx="2069316" cy="443198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pl" b="1" i="0" u="none" baseline="0">
                <a:solidFill>
                  <a:schemeClr val="accent2"/>
                </a:solidFill>
              </a:rPr>
              <a:t>Współpraca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A391D0-97AD-6E43-B99C-EDA939B31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704" y="2146441"/>
            <a:ext cx="7647840" cy="338743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F9E7CC0-C0F7-394A-A8CB-F251EB5BC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39" y="1769437"/>
            <a:ext cx="1869395" cy="18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8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0F1FD4-0362-6A4D-8537-0985F219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" b="1" i="0" u="none" baseline="0"/>
              <a:t>Dziękujemy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DDED63-7603-F445-BFFA-DA70F7907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Więcej informacji można znaleźć na stronie:</a:t>
            </a:r>
          </a:p>
          <a:p>
            <a:pPr algn="l" rtl="0"/>
            <a:r>
              <a:rPr lang="pl" b="1" i="0" u="none" baseline="0"/>
              <a:t>kpfilms.com</a:t>
            </a:r>
            <a:endParaRPr lang="pl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A8E23-94FF-7A44-A610-94416D1B2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1B2903D-6141-AA44-A67A-08732940B459}"/>
              </a:ext>
            </a:extLst>
          </p:cNvPr>
          <p:cNvSpPr txBox="1">
            <a:spLocks/>
          </p:cNvSpPr>
          <p:nvPr/>
        </p:nvSpPr>
        <p:spPr>
          <a:xfrm>
            <a:off x="11332368" y="6513350"/>
            <a:ext cx="318611" cy="138499"/>
          </a:xfrm>
          <a:prstGeom prst="rect">
            <a:avLst/>
          </a:prstGeom>
        </p:spPr>
        <p:txBody>
          <a:bodyPr lIns="0" tIns="0" rIns="0" bIns="0"/>
          <a:lstStyle>
            <a:defPPr>
              <a:defRPr lang="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6CBD48DC-9015-441C-A0ED-6D84415C263C}" type="slidenum">
              <a:rPr sz="900"/>
              <a:pPr algn="r"/>
              <a:t>13</a:t>
            </a:fld>
            <a:endParaRPr lang="pl" sz="900" dirty="0"/>
          </a:p>
        </p:txBody>
      </p:sp>
    </p:spTree>
    <p:extLst>
      <p:ext uri="{BB962C8B-B14F-4D97-AF65-F5344CB8AC3E}">
        <p14:creationId xmlns:p14="http://schemas.microsoft.com/office/powerpoint/2010/main" val="80079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53F1C62-2314-F441-9AA5-C45C9F20F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7966" y="2893800"/>
            <a:ext cx="7723387" cy="3653284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6EDF317-DB50-9246-A5F8-43ACD0EAF1B8}"/>
              </a:ext>
            </a:extLst>
          </p:cNvPr>
          <p:cNvSpPr/>
          <p:nvPr/>
        </p:nvSpPr>
        <p:spPr>
          <a:xfrm>
            <a:off x="501162" y="3354895"/>
            <a:ext cx="4356588" cy="2856965"/>
          </a:xfrm>
          <a:prstGeom prst="roundRect">
            <a:avLst>
              <a:gd name="adj" fmla="val 85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009F-548B-9142-8FBA-A8439DF44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63964-C451-854C-B0DD-62BD6D91A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pPr/>
              <a:t>2</a:t>
            </a:fld>
            <a:endParaRPr lang="p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77C5FA-4874-954E-9FBD-88244595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3903448" cy="1772793"/>
          </a:xfrm>
        </p:spPr>
        <p:txBody>
          <a:bodyPr/>
          <a:lstStyle/>
          <a:p>
            <a:pPr algn="l" rtl="0"/>
            <a:r>
              <a:rPr lang="pl" b="1" i="0" u="none" spc="-50" baseline="0"/>
              <a:t>Skala</a:t>
            </a:r>
            <a:br>
              <a:rPr lang="pl" spc="-50"/>
            </a:br>
            <a:r>
              <a:rPr lang="pl" sz="2400" b="0" i="0" u="none" spc="-50" baseline="0"/>
              <a:t>Liderzy w dziedzinie bezpiecznych opakowań wysokobarierowych </a:t>
            </a:r>
            <a:br>
              <a:rPr lang="pl" sz="2400" b="0" spc="-50"/>
            </a:br>
            <a:r>
              <a:rPr lang="pl" sz="2400" b="0" i="0" u="none" spc="-50" baseline="0"/>
              <a:t>i dóbr trwałych</a:t>
            </a:r>
            <a:br>
              <a:rPr lang="pl" sz="2400" b="0" spc="-50"/>
            </a:br>
            <a:endParaRPr lang="pl" sz="2400" b="0" spc="-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B01600-D51F-D240-80D4-342729F95DE9}"/>
              </a:ext>
            </a:extLst>
          </p:cNvPr>
          <p:cNvSpPr/>
          <p:nvPr/>
        </p:nvSpPr>
        <p:spPr>
          <a:xfrm>
            <a:off x="5525957" y="1525618"/>
            <a:ext cx="4455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pl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2 działy produkcyjne</a:t>
            </a:r>
          </a:p>
          <a:p>
            <a:pPr algn="l" rtl="0"/>
            <a:r>
              <a:rPr lang="pl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31 zakładów</a:t>
            </a:r>
            <a:r>
              <a:rPr lang="pl" sz="2800" b="0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 w </a:t>
            </a:r>
            <a:r>
              <a:rPr lang="pl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18 krajach</a:t>
            </a:r>
            <a:r>
              <a:rPr lang="pl" sz="2800" b="0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 </a:t>
            </a:r>
            <a:br>
              <a:rPr lang="pl" sz="2800" spc="-5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</a:rPr>
            </a:br>
            <a:r>
              <a:rPr lang="pl" sz="2800" b="0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na </a:t>
            </a:r>
            <a:r>
              <a:rPr lang="pl" sz="2800" b="1" i="0" u="none" spc="-5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  <a:latin typeface="+mj-lt"/>
                <a:ea typeface="+mj-lt"/>
                <a:cs typeface="+mj-lt"/>
              </a:rPr>
              <a:t>5 kontynentach</a:t>
            </a:r>
            <a:endParaRPr lang="pl" sz="2800" spc="-50" dirty="0">
              <a:gradFill>
                <a:gsLst>
                  <a:gs pos="0">
                    <a:schemeClr val="accent1"/>
                  </a:gs>
                  <a:gs pos="93000">
                    <a:schemeClr val="accent2"/>
                  </a:gs>
                </a:gsLst>
                <a:lin ang="0" scaled="0"/>
              </a:gra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41670-397D-4C48-B8F9-EA2DA33B1C36}"/>
              </a:ext>
            </a:extLst>
          </p:cNvPr>
          <p:cNvSpPr txBox="1"/>
          <p:nvPr/>
        </p:nvSpPr>
        <p:spPr>
          <a:xfrm>
            <a:off x="764336" y="3497496"/>
            <a:ext cx="29094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l" sz="1400" b="1" i="0" u="none" spc="-30" baseline="0">
                <a:solidFill>
                  <a:schemeClr val="accent3">
                    <a:lumMod val="50000"/>
                  </a:schemeClr>
                </a:solidFill>
              </a:rPr>
              <a:t>Najważniejsze etapy rozwoju firmy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5B7672-BAC8-D446-86D2-90E7E105402A}"/>
              </a:ext>
            </a:extLst>
          </p:cNvPr>
          <p:cNvSpPr txBox="1"/>
          <p:nvPr/>
        </p:nvSpPr>
        <p:spPr>
          <a:xfrm>
            <a:off x="757485" y="3780192"/>
            <a:ext cx="180420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l" sz="3600" b="1" i="0" u="none" spc="-3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1965 r.</a:t>
            </a:r>
          </a:p>
          <a:p>
            <a:pPr algn="l" rtl="0"/>
            <a:r>
              <a:rPr lang="pl" sz="1400" b="0" i="0" u="none" spc="-30" baseline="0">
                <a:solidFill>
                  <a:schemeClr val="accent3">
                    <a:lumMod val="50000"/>
                  </a:schemeClr>
                </a:solidFill>
              </a:rPr>
              <a:t>Założenie w</a:t>
            </a:r>
            <a:br>
              <a:rPr lang="pl" sz="1400" spc="-30">
                <a:solidFill>
                  <a:schemeClr val="accent3">
                    <a:lumMod val="50000"/>
                  </a:schemeClr>
                </a:solidFill>
              </a:rPr>
            </a:br>
            <a:r>
              <a:rPr lang="pl" sz="1400" b="0" i="0" u="none" spc="-30" baseline="0">
                <a:solidFill>
                  <a:schemeClr val="accent3">
                    <a:lumMod val="50000"/>
                  </a:schemeClr>
                </a:solidFill>
              </a:rPr>
              <a:t>Montabaur, Niemcy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56EB22-C52A-2049-B269-4B42A30F4673}"/>
              </a:ext>
            </a:extLst>
          </p:cNvPr>
          <p:cNvSpPr txBox="1"/>
          <p:nvPr/>
        </p:nvSpPr>
        <p:spPr>
          <a:xfrm>
            <a:off x="2980128" y="3780192"/>
            <a:ext cx="180420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l" sz="3600" b="1" i="0" u="none" spc="-3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1970 r.</a:t>
            </a:r>
          </a:p>
          <a:p>
            <a:pPr algn="l" rtl="0"/>
            <a:r>
              <a:rPr lang="pl" sz="1400" b="0" i="0" u="none" spc="-30" baseline="0">
                <a:solidFill>
                  <a:schemeClr val="accent3">
                    <a:lumMod val="50000"/>
                  </a:schemeClr>
                </a:solidFill>
              </a:rPr>
              <a:t>Wejście na rynek </a:t>
            </a:r>
            <a:br>
              <a:rPr lang="pl" sz="1400" spc="-30">
                <a:solidFill>
                  <a:schemeClr val="accent3">
                    <a:lumMod val="50000"/>
                  </a:schemeClr>
                </a:solidFill>
              </a:rPr>
            </a:br>
            <a:r>
              <a:rPr lang="pl" sz="1400" b="0" i="0" u="none" spc="-30" baseline="0">
                <a:solidFill>
                  <a:schemeClr val="accent3">
                    <a:lumMod val="50000"/>
                  </a:schemeClr>
                </a:solidFill>
              </a:rPr>
              <a:t>północnoamerykański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27B162-7457-434D-8ED5-DEF6B4CE1DE6}"/>
              </a:ext>
            </a:extLst>
          </p:cNvPr>
          <p:cNvSpPr txBox="1"/>
          <p:nvPr/>
        </p:nvSpPr>
        <p:spPr>
          <a:xfrm>
            <a:off x="757484" y="5028035"/>
            <a:ext cx="394919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pl" sz="3600" b="1" i="0" u="none" spc="-30" baseline="0">
                <a:gradFill>
                  <a:gsLst>
                    <a:gs pos="0">
                      <a:schemeClr val="accent1"/>
                    </a:gs>
                    <a:gs pos="93000">
                      <a:schemeClr val="accent2"/>
                    </a:gs>
                  </a:gsLst>
                  <a:lin ang="0" scaled="0"/>
                </a:gradFill>
              </a:rPr>
              <a:t>2012 r.</a:t>
            </a:r>
          </a:p>
          <a:p>
            <a:pPr algn="l" rtl="0"/>
            <a:r>
              <a:rPr lang="pl" sz="1400" b="0" i="0" u="none" spc="-30" baseline="0">
                <a:solidFill>
                  <a:schemeClr val="accent3">
                    <a:lumMod val="50000"/>
                  </a:schemeClr>
                </a:solidFill>
              </a:rPr>
              <a:t>Przejęcie przez grupę inwestorów pod przewodnictwem SVP Global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3F0C6E-7570-2346-A33B-49E61E168064}"/>
              </a:ext>
            </a:extLst>
          </p:cNvPr>
          <p:cNvCxnSpPr/>
          <p:nvPr/>
        </p:nvCxnSpPr>
        <p:spPr>
          <a:xfrm>
            <a:off x="2743200" y="3901044"/>
            <a:ext cx="0" cy="819398"/>
          </a:xfrm>
          <a:prstGeom prst="line">
            <a:avLst/>
          </a:prstGeom>
          <a:ln w="1651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83C7D7-CFB0-4547-B669-55EA7D1F19B4}"/>
              </a:ext>
            </a:extLst>
          </p:cNvPr>
          <p:cNvCxnSpPr>
            <a:cxnSpLocks/>
          </p:cNvCxnSpPr>
          <p:nvPr/>
        </p:nvCxnSpPr>
        <p:spPr>
          <a:xfrm flipH="1">
            <a:off x="757484" y="4952304"/>
            <a:ext cx="3866274" cy="0"/>
          </a:xfrm>
          <a:prstGeom prst="line">
            <a:avLst/>
          </a:prstGeom>
          <a:ln w="1651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41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459EA7B-45AE-3947-A490-3677BE50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10914890" cy="415498"/>
          </a:xfrm>
        </p:spPr>
        <p:txBody>
          <a:bodyPr/>
          <a:lstStyle/>
          <a:p>
            <a:pPr algn="l" rtl="0"/>
            <a:r>
              <a:rPr lang="pl" sz="3000" b="1" i="0" u="none" baseline="0" dirty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0" scaled="0"/>
                </a:gradFill>
              </a:rPr>
              <a:t>Farmacja, zdrowie i ochrona oraz dobra trwałego użytku</a:t>
            </a:r>
            <a:endParaRPr lang="pl" sz="3000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A0EB0-6F78-2840-B60F-37EEE8F1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3</a:t>
            </a:fld>
            <a:endParaRPr lang="pl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D96884-2682-1E4A-BE20-E66D904301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40775" y="3738859"/>
            <a:ext cx="3291523" cy="184758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pl" b="1" i="0" u="none" baseline="0"/>
              <a:t>Zdrowie i ochrona</a:t>
            </a:r>
            <a:endParaRPr lang="pl" dirty="0"/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Folie sztywne do urządzeń medycznych i zastosowań w ochronie zdrowia konsumentów, rękawy termokurczliwe do żywności i napojów.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Zwiększają ochronę, trwałość, atrakcyjność i łatwość użycia.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B027B7A-D736-7049-9E33-B7DDBD97F9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061" y="3738859"/>
            <a:ext cx="3291523" cy="1847588"/>
          </a:xfrm>
        </p:spPr>
        <p:txBody>
          <a:bodyPr/>
          <a:lstStyle/>
          <a:p>
            <a:pPr marL="0" indent="0" algn="l" rtl="0">
              <a:buNone/>
            </a:pPr>
            <a:r>
              <a:rPr lang="pl" b="1" i="0" u="none" baseline="0"/>
              <a:t>Dział farmaceutyczny</a:t>
            </a:r>
            <a:endParaRPr lang="pl" dirty="0"/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Folie o wysokim stopniu ochrony</a:t>
            </a:r>
            <a:br>
              <a:rPr lang="pl"/>
            </a:br>
            <a:r>
              <a:rPr lang="pl" b="0" i="0" u="none" baseline="0"/>
              <a:t>do opakowań typu blister dla przemysłu farmaceutycznego.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Zapewniają wydłużony okres przydatności, skuteczność leku i bezpieczeństwo konsumentów.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3D927BB-9E4A-FF48-AAF7-7A346820FB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66897" y="3738859"/>
            <a:ext cx="3205931" cy="184758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pl" b="1" i="0" u="none" baseline="0"/>
              <a:t>Dobra trwałego użytku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Karty (np. bezpieczne karty bankowe),</a:t>
            </a:r>
            <a:br>
              <a:rPr lang="pl"/>
            </a:br>
            <a:r>
              <a:rPr lang="pl" b="0" i="0" u="none" baseline="0"/>
              <a:t>grafika (np. podłogowa), zastosowania w domach, budynkach i budownictwie.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Zwiększają zarówno estetykę </a:t>
            </a:r>
            <a:br>
              <a:rPr lang="pl"/>
            </a:br>
            <a:r>
              <a:rPr lang="pl" b="0" i="0" u="none" baseline="0"/>
              <a:t>, jak i trwałość.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AB5B8-E9D6-AC49-8B09-B53E9E5AB4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pl" b="0" i="0" u="none" baseline="0"/>
              <a:t>Nasze działy produkcyjne zapewniają dostęp do wielu rynków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F6FD-3782-AE47-86E5-40C86FC39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D10D08F5-4757-B44B-BAD4-9AD9D1E68790}"/>
              </a:ext>
            </a:extLst>
          </p:cNvPr>
          <p:cNvSpPr/>
          <p:nvPr/>
        </p:nvSpPr>
        <p:spPr>
          <a:xfrm>
            <a:off x="464427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5CD4C764-5AE5-2D46-B053-DAC01ACEA90F}"/>
              </a:ext>
            </a:extLst>
          </p:cNvPr>
          <p:cNvSpPr/>
          <p:nvPr/>
        </p:nvSpPr>
        <p:spPr>
          <a:xfrm>
            <a:off x="4309746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3DCC454-C29A-CE48-B9BD-2CE8415016A4}"/>
              </a:ext>
            </a:extLst>
          </p:cNvPr>
          <p:cNvSpPr/>
          <p:nvPr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5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B459EA7B-45AE-3947-A490-3677BE50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pl" b="1" i="0" u="none" baseline="0"/>
              <a:t>Food Packaging</a:t>
            </a:r>
            <a:endParaRPr lang="pl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A0EB0-6F78-2840-B60F-37EEE8F1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4</a:t>
            </a:fld>
            <a:endParaRPr lang="pl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0D96884-2682-1E4A-BE20-E66D9043019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4864" y="3738858"/>
            <a:ext cx="3535200" cy="2291551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pl" b="1" i="0" u="none" baseline="0" dirty="0"/>
              <a:t>Produkty białkowe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 dirty="0"/>
              <a:t>Tacki, folie elastyczne (barierowe i stretch) oraz folie sztywne do formowania,</a:t>
            </a:r>
            <a:r>
              <a:rPr lang="en-GB" b="0" i="0" u="none" baseline="0" dirty="0"/>
              <a:t> </a:t>
            </a:r>
            <a:r>
              <a:rPr lang="pl" b="0" i="0" u="none" baseline="0" dirty="0"/>
              <a:t>wypełniania i zgrzewania.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 dirty="0"/>
              <a:t>Zrównoważone rozwiązania w zakresie opakowań, które wydłużają okres przydatności do spożycia, zapewniają bezpieczeństwo żywności i ograniczają jej marnotrawstwo.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B027B7A-D736-7049-9E33-B7DDBD97F9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010" y="3738859"/>
            <a:ext cx="3492149" cy="229155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pl" b="1" i="0" u="none" baseline="0"/>
              <a:t>Owoce i produkty rolne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Kobiałki i folie elastyczne.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/>
              <a:t>Zrównoważone rozwiązania w zakresie opakowań, które wydłużają okres przydatności do spożycia, zapewniają bezpieczeństwo żywności i ograniczają jej marnotrawstwo.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3D927BB-9E4A-FF48-AAF7-7A346820FBE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6410" y="3738859"/>
            <a:ext cx="3630852" cy="243969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pl" b="1" i="0" u="none" baseline="0" dirty="0"/>
              <a:t>Dania gotowe i usługi gastronomiczne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 dirty="0"/>
              <a:t>Tacki na gotowe dania, usługi gastronomiczne,</a:t>
            </a:r>
            <a:r>
              <a:rPr lang="en-GB" b="0" i="0" u="none" baseline="0" dirty="0"/>
              <a:t> </a:t>
            </a:r>
            <a:r>
              <a:rPr lang="pl" b="0" i="0" u="none" baseline="0" dirty="0"/>
              <a:t>produkty mleczne i piekarnicze, folie elastyczne </a:t>
            </a:r>
            <a:br>
              <a:rPr lang="pl" dirty="0"/>
            </a:br>
            <a:r>
              <a:rPr lang="pl" b="0" i="0" u="none" baseline="0" dirty="0"/>
              <a:t>(barierowe i stretch) oraz sztywne folie</a:t>
            </a:r>
            <a:br>
              <a:rPr lang="pl" dirty="0"/>
            </a:br>
            <a:r>
              <a:rPr lang="pl" b="0" i="0" u="none" baseline="0" dirty="0"/>
              <a:t>do formowania, napełniania </a:t>
            </a:r>
            <a:r>
              <a:rPr lang="en-GB" b="0" i="0" u="none" baseline="0" dirty="0"/>
              <a:t>I </a:t>
            </a:r>
            <a:r>
              <a:rPr lang="pl" b="0" i="0" u="none" baseline="0" dirty="0"/>
              <a:t>zgrzewania.</a:t>
            </a:r>
          </a:p>
          <a:p>
            <a:pPr algn="l" rtl="0">
              <a:spcAft>
                <a:spcPts val="1000"/>
              </a:spcAft>
            </a:pPr>
            <a:r>
              <a:rPr lang="pl" b="0" i="0" u="none" baseline="0" dirty="0"/>
              <a:t>Pełna gama materiałów</a:t>
            </a:r>
            <a:r>
              <a:rPr lang="en-GB" b="0" i="0" u="none" baseline="0" dirty="0"/>
              <a:t> </a:t>
            </a:r>
            <a:r>
              <a:rPr lang="pl" b="0" i="0" u="none" baseline="0" dirty="0"/>
              <a:t>opakowaniowych zgodnych z zasadami zrównoważonego rozwoju i nadających się do recyklingu, zapewniających optymalne warunki dostawy żywności.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AB5B8-E9D6-AC49-8B09-B53E9E5AB4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pl" b="0" i="0" u="none" baseline="0"/>
              <a:t>Nasze działy produkcyjne zapewniają dostęp do wielu rynków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F6FD-3782-AE47-86E5-40C86FC39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D10D08F5-4757-B44B-BAD4-9AD9D1E68790}"/>
              </a:ext>
            </a:extLst>
          </p:cNvPr>
          <p:cNvSpPr/>
          <p:nvPr/>
        </p:nvSpPr>
        <p:spPr>
          <a:xfrm>
            <a:off x="531813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5CD4C764-5AE5-2D46-B053-DAC01ACEA90F}"/>
              </a:ext>
            </a:extLst>
          </p:cNvPr>
          <p:cNvSpPr/>
          <p:nvPr/>
        </p:nvSpPr>
        <p:spPr>
          <a:xfrm>
            <a:off x="4328400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B3DCC454-C29A-CE48-B9BD-2CE8415016A4}"/>
              </a:ext>
            </a:extLst>
          </p:cNvPr>
          <p:cNvSpPr/>
          <p:nvPr/>
        </p:nvSpPr>
        <p:spPr>
          <a:xfrm>
            <a:off x="8129588" y="1530000"/>
            <a:ext cx="3535200" cy="2088000"/>
          </a:xfrm>
          <a:prstGeom prst="roundRect">
            <a:avLst>
              <a:gd name="adj" fmla="val 6371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0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77C5FA-4874-954E-9FBD-88244595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pl" b="1" i="0" u="none" spc="-50" baseline="0">
                <a:gradFill>
                  <a:gsLst>
                    <a:gs pos="0">
                      <a:schemeClr val="accent1"/>
                    </a:gs>
                    <a:gs pos="99000">
                      <a:schemeClr val="accent2"/>
                    </a:gs>
                  </a:gsLst>
                  <a:lin ang="0" scaled="0"/>
                </a:gradFill>
              </a:rPr>
              <a:t>Nasz model biznesowy</a:t>
            </a:r>
            <a:endParaRPr lang="pl" sz="2400" b="0" spc="-50" dirty="0">
              <a:gradFill>
                <a:gsLst>
                  <a:gs pos="0">
                    <a:schemeClr val="accent1"/>
                  </a:gs>
                  <a:gs pos="99000">
                    <a:schemeClr val="accent2"/>
                  </a:gs>
                </a:gsLst>
                <a:lin ang="0" scaled="0"/>
              </a:gra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B8B94B-F69C-D747-93B3-94B9C950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235200"/>
            <a:ext cx="2069316" cy="3508660"/>
          </a:xfrm>
        </p:spPr>
        <p:txBody>
          <a:bodyPr/>
          <a:lstStyle/>
          <a:p>
            <a:pPr marL="0" indent="0" algn="l" rtl="0">
              <a:buNone/>
            </a:pPr>
            <a:r>
              <a:rPr lang="pl" b="0" i="0" u="none" baseline="0"/>
              <a:t>Nasi eksperci tworzą innowacyjne folie i tacki, które chronią leki i urządzenia medyczne, zapewniają bezpieczeństwo produktów, pomagają uniknąć marnowania żywności i chronią integralność niezliczonych produktów trwałych.</a:t>
            </a:r>
          </a:p>
          <a:p>
            <a:pPr marL="0" indent="0" algn="l" rtl="0">
              <a:buNone/>
            </a:pPr>
            <a:endParaRPr lang="p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C1772C-E00B-C14C-BFA3-3A73B62AFD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pl" b="0" i="0" u="none" spc="-50" baseline="0"/>
              <a:t>Oba nasze działy korzystają z tego samego podstawowego procesu produkcyjnego</a:t>
            </a:r>
            <a:endParaRPr lang="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1009F-548B-9142-8FBA-A8439DF4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FECD35-B82F-BC44-8BCF-92AEBB6FE9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88" y="6178550"/>
            <a:ext cx="9232900" cy="138499"/>
          </a:xfrm>
        </p:spPr>
        <p:txBody>
          <a:bodyPr/>
          <a:lstStyle/>
          <a:p>
            <a:pPr algn="l" rtl="0"/>
            <a:r>
              <a:rPr lang="pl" b="0" i="0" u="none" baseline="0"/>
              <a:t>1. W przypadku tego samego produktu mogą być konieczne różne procesy.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96E4C-02E1-8242-AD97-2E8776C6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5</a:t>
            </a:fld>
            <a:endParaRPr lang="pl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D43C27-DD68-EA44-831A-C21258B1E8A0}"/>
              </a:ext>
            </a:extLst>
          </p:cNvPr>
          <p:cNvGrpSpPr/>
          <p:nvPr/>
        </p:nvGrpSpPr>
        <p:grpSpPr>
          <a:xfrm>
            <a:off x="2754086" y="1523832"/>
            <a:ext cx="9063370" cy="4308168"/>
            <a:chOff x="2754086" y="1523832"/>
            <a:chExt cx="9063370" cy="430816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5EFE6CC-37E5-EA4B-A404-0AA7BA31E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4086" y="1523832"/>
              <a:ext cx="9063370" cy="3758507"/>
            </a:xfrm>
            <a:prstGeom prst="rect">
              <a:avLst/>
            </a:prstGeom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E5BCB04-BFD1-314C-B0D8-C92DE1E5E33A}"/>
                </a:ext>
              </a:extLst>
            </p:cNvPr>
            <p:cNvSpPr/>
            <p:nvPr/>
          </p:nvSpPr>
          <p:spPr>
            <a:xfrm>
              <a:off x="7312436" y="2285717"/>
              <a:ext cx="2897462" cy="2987635"/>
            </a:xfrm>
            <a:prstGeom prst="roundRect">
              <a:avLst>
                <a:gd name="adj" fmla="val 432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E2009D86-BA1C-FA4C-85DD-338AF9658A62}"/>
                </a:ext>
              </a:extLst>
            </p:cNvPr>
            <p:cNvSpPr/>
            <p:nvPr/>
          </p:nvSpPr>
          <p:spPr>
            <a:xfrm>
              <a:off x="5792044" y="2285717"/>
              <a:ext cx="1394114" cy="2987635"/>
            </a:xfrm>
            <a:prstGeom prst="roundRect">
              <a:avLst>
                <a:gd name="adj" fmla="val 82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2783B142-168C-2041-AEF0-798371A08225}"/>
                </a:ext>
              </a:extLst>
            </p:cNvPr>
            <p:cNvSpPr/>
            <p:nvPr/>
          </p:nvSpPr>
          <p:spPr>
            <a:xfrm>
              <a:off x="4251773" y="2285717"/>
              <a:ext cx="1394114" cy="2987635"/>
            </a:xfrm>
            <a:prstGeom prst="roundRect">
              <a:avLst>
                <a:gd name="adj" fmla="val 820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" dirty="0"/>
            </a:p>
          </p:txBody>
        </p:sp>
        <p:sp>
          <p:nvSpPr>
            <p:cNvPr id="58" name="Content Placeholder 8">
              <a:extLst>
                <a:ext uri="{FF2B5EF4-FFF2-40B4-BE49-F238E27FC236}">
                  <a16:creationId xmlns:a16="http://schemas.microsoft.com/office/drawing/2014/main" id="{60737952-843F-9040-A105-9D003E2AC13B}"/>
                </a:ext>
              </a:extLst>
            </p:cNvPr>
            <p:cNvSpPr txBox="1">
              <a:spLocks/>
            </p:cNvSpPr>
            <p:nvPr/>
          </p:nvSpPr>
          <p:spPr>
            <a:xfrm>
              <a:off x="3027817" y="1525490"/>
              <a:ext cx="912811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anose="020B0604020202020204" pitchFamily="34" charset="0"/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Surowce</a:t>
              </a:r>
            </a:p>
            <a:p>
              <a:pPr marL="0" indent="0" algn="ctr" rtl="0">
                <a:buFont typeface="Arial" panose="020B0604020202020204" pitchFamily="34" charset="0"/>
                <a:buNone/>
              </a:pPr>
              <a:endParaRPr lang="pl" sz="1300" b="1" i="0" u="none" baseline="0">
                <a:solidFill>
                  <a:schemeClr val="bg1"/>
                </a:solidFill>
              </a:endParaRPr>
            </a:p>
          </p:txBody>
        </p:sp>
        <p:sp>
          <p:nvSpPr>
            <p:cNvPr id="59" name="Content Placeholder 8">
              <a:extLst>
                <a:ext uri="{FF2B5EF4-FFF2-40B4-BE49-F238E27FC236}">
                  <a16:creationId xmlns:a16="http://schemas.microsoft.com/office/drawing/2014/main" id="{FD258590-95F0-8A4B-BD96-7DAAD9D07AD7}"/>
                </a:ext>
              </a:extLst>
            </p:cNvPr>
            <p:cNvSpPr txBox="1">
              <a:spLocks/>
            </p:cNvSpPr>
            <p:nvPr/>
          </p:nvSpPr>
          <p:spPr>
            <a:xfrm>
              <a:off x="6663646" y="1525490"/>
              <a:ext cx="912811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anose="020B0604020202020204" pitchFamily="34" charset="0"/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Przetwarzanie</a:t>
              </a:r>
            </a:p>
          </p:txBody>
        </p:sp>
        <p:sp>
          <p:nvSpPr>
            <p:cNvPr id="60" name="Content Placeholder 8">
              <a:extLst>
                <a:ext uri="{FF2B5EF4-FFF2-40B4-BE49-F238E27FC236}">
                  <a16:creationId xmlns:a16="http://schemas.microsoft.com/office/drawing/2014/main" id="{DDBFEDDE-7725-CD47-BE41-9AE1873C4E98}"/>
                </a:ext>
              </a:extLst>
            </p:cNvPr>
            <p:cNvSpPr txBox="1">
              <a:spLocks/>
            </p:cNvSpPr>
            <p:nvPr/>
          </p:nvSpPr>
          <p:spPr>
            <a:xfrm>
              <a:off x="10593388" y="1525490"/>
              <a:ext cx="912811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Font typeface="Arial" panose="020B0604020202020204" pitchFamily="34" charset="0"/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Rynki końcowe</a:t>
              </a:r>
            </a:p>
          </p:txBody>
        </p:sp>
        <p:sp>
          <p:nvSpPr>
            <p:cNvPr id="61" name="Content Placeholder 8">
              <a:extLst>
                <a:ext uri="{FF2B5EF4-FFF2-40B4-BE49-F238E27FC236}">
                  <a16:creationId xmlns:a16="http://schemas.microsoft.com/office/drawing/2014/main" id="{D0C80524-8187-C84A-ADA9-7419FC67182B}"/>
                </a:ext>
              </a:extLst>
            </p:cNvPr>
            <p:cNvSpPr txBox="1">
              <a:spLocks/>
            </p:cNvSpPr>
            <p:nvPr/>
          </p:nvSpPr>
          <p:spPr>
            <a:xfrm>
              <a:off x="4279673" y="3260388"/>
              <a:ext cx="1380898" cy="9906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 fontScale="92500" lnSpcReduction="10000"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Przygotowywanie </a:t>
              </a:r>
            </a:p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mieszanek i receptur </a:t>
              </a:r>
            </a:p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według specyfikacji </a:t>
              </a:r>
            </a:p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klienta</a:t>
              </a:r>
            </a:p>
          </p:txBody>
        </p:sp>
        <p:sp>
          <p:nvSpPr>
            <p:cNvPr id="62" name="Content Placeholder 8">
              <a:extLst>
                <a:ext uri="{FF2B5EF4-FFF2-40B4-BE49-F238E27FC236}">
                  <a16:creationId xmlns:a16="http://schemas.microsoft.com/office/drawing/2014/main" id="{0C1E6B95-4BC6-5747-A733-ECDFB4253BCE}"/>
                </a:ext>
              </a:extLst>
            </p:cNvPr>
            <p:cNvSpPr txBox="1">
              <a:spLocks/>
            </p:cNvSpPr>
            <p:nvPr/>
          </p:nvSpPr>
          <p:spPr>
            <a:xfrm>
              <a:off x="5792787" y="3250215"/>
              <a:ext cx="1380898" cy="990600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Kalandrowanie</a:t>
              </a:r>
              <a:endParaRPr lang="pl" sz="1300" b="1" dirty="0">
                <a:solidFill>
                  <a:schemeClr val="tx2"/>
                </a:solidFill>
              </a:endParaRPr>
            </a:p>
            <a:p>
              <a:pPr marL="0" indent="0" algn="ctr" rtl="0">
                <a:buNone/>
              </a:pPr>
              <a:endParaRPr lang="pl" sz="1300" b="1" dirty="0">
                <a:solidFill>
                  <a:schemeClr val="tx2"/>
                </a:solidFill>
              </a:endParaRPr>
            </a:p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Wyciskanie</a:t>
              </a:r>
            </a:p>
          </p:txBody>
        </p:sp>
        <p:sp>
          <p:nvSpPr>
            <p:cNvPr id="63" name="Content Placeholder 8">
              <a:extLst>
                <a:ext uri="{FF2B5EF4-FFF2-40B4-BE49-F238E27FC236}">
                  <a16:creationId xmlns:a16="http://schemas.microsoft.com/office/drawing/2014/main" id="{7F57ED5C-7644-D644-919D-40865B1B4D7C}"/>
                </a:ext>
              </a:extLst>
            </p:cNvPr>
            <p:cNvSpPr txBox="1">
              <a:spLocks/>
            </p:cNvSpPr>
            <p:nvPr/>
          </p:nvSpPr>
          <p:spPr>
            <a:xfrm>
              <a:off x="7654244" y="2449286"/>
              <a:ext cx="2240870" cy="2547257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Powlekanie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Wytłaczanie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Laminowanie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Formowanie arkuszy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Cięcie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Rozciągania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Obróbka powierzchni</a:t>
              </a:r>
            </a:p>
            <a:p>
              <a:pPr marL="0" indent="0" algn="ctr" rtl="0">
                <a:lnSpc>
                  <a:spcPts val="2400"/>
                </a:lnSpc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Termoformowanie</a:t>
              </a:r>
            </a:p>
          </p:txBody>
        </p:sp>
        <p:sp>
          <p:nvSpPr>
            <p:cNvPr id="67" name="Content Placeholder 8">
              <a:extLst>
                <a:ext uri="{FF2B5EF4-FFF2-40B4-BE49-F238E27FC236}">
                  <a16:creationId xmlns:a16="http://schemas.microsoft.com/office/drawing/2014/main" id="{5E3F6781-4742-5846-A6DC-7F992AC5C6C8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22862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Żywice polimerowe</a:t>
              </a:r>
            </a:p>
          </p:txBody>
        </p:sp>
        <p:sp>
          <p:nvSpPr>
            <p:cNvPr id="70" name="Content Placeholder 8">
              <a:extLst>
                <a:ext uri="{FF2B5EF4-FFF2-40B4-BE49-F238E27FC236}">
                  <a16:creationId xmlns:a16="http://schemas.microsoft.com/office/drawing/2014/main" id="{5637ECE4-BAB8-C446-A211-6D15368FCF1E}"/>
                </a:ext>
              </a:extLst>
            </p:cNvPr>
            <p:cNvSpPr txBox="1">
              <a:spLocks/>
            </p:cNvSpPr>
            <p:nvPr/>
          </p:nvSpPr>
          <p:spPr>
            <a:xfrm>
              <a:off x="2903642" y="28958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endParaRPr lang="pl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Content Placeholder 8">
              <a:extLst>
                <a:ext uri="{FF2B5EF4-FFF2-40B4-BE49-F238E27FC236}">
                  <a16:creationId xmlns:a16="http://schemas.microsoft.com/office/drawing/2014/main" id="{7FA48FB6-E8B7-DF4A-BA94-84C74FAB524C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35054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Dodatki</a:t>
              </a:r>
            </a:p>
          </p:txBody>
        </p:sp>
        <p:sp>
          <p:nvSpPr>
            <p:cNvPr id="72" name="Content Placeholder 8">
              <a:extLst>
                <a:ext uri="{FF2B5EF4-FFF2-40B4-BE49-F238E27FC236}">
                  <a16:creationId xmlns:a16="http://schemas.microsoft.com/office/drawing/2014/main" id="{E5ACED8E-5C7B-AA41-97B9-4A2DB28E285D}"/>
                </a:ext>
              </a:extLst>
            </p:cNvPr>
            <p:cNvSpPr txBox="1">
              <a:spLocks/>
            </p:cNvSpPr>
            <p:nvPr/>
          </p:nvSpPr>
          <p:spPr>
            <a:xfrm>
              <a:off x="2903642" y="4125947"/>
              <a:ext cx="1111767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endParaRPr lang="pl" sz="13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Content Placeholder 8">
              <a:extLst>
                <a:ext uri="{FF2B5EF4-FFF2-40B4-BE49-F238E27FC236}">
                  <a16:creationId xmlns:a16="http://schemas.microsoft.com/office/drawing/2014/main" id="{DF95DD2F-9B01-1D40-8C67-62FF1EB4239A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4735547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Kleje</a:t>
              </a:r>
            </a:p>
          </p:txBody>
        </p:sp>
        <p:sp>
          <p:nvSpPr>
            <p:cNvPr id="74" name="Content Placeholder 8">
              <a:extLst>
                <a:ext uri="{FF2B5EF4-FFF2-40B4-BE49-F238E27FC236}">
                  <a16:creationId xmlns:a16="http://schemas.microsoft.com/office/drawing/2014/main" id="{6BF8A112-F4E0-A543-BC32-7C33457884CD}"/>
                </a:ext>
              </a:extLst>
            </p:cNvPr>
            <p:cNvSpPr txBox="1">
              <a:spLocks/>
            </p:cNvSpPr>
            <p:nvPr/>
          </p:nvSpPr>
          <p:spPr>
            <a:xfrm>
              <a:off x="5041673" y="5470188"/>
              <a:ext cx="1380898" cy="361812"/>
            </a:xfrm>
            <a:prstGeom prst="rect">
              <a:avLst/>
            </a:prstGeom>
          </p:spPr>
          <p:txBody>
            <a:bodyPr vert="horz" lIns="0" tIns="0" rIns="0" bIns="0" rtlCol="0" anchor="ctr">
              <a:normAutofit lnSpcReduction="10000"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Etapy podstawowe</a:t>
              </a:r>
            </a:p>
          </p:txBody>
        </p:sp>
        <p:sp>
          <p:nvSpPr>
            <p:cNvPr id="75" name="Content Placeholder 8">
              <a:extLst>
                <a:ext uri="{FF2B5EF4-FFF2-40B4-BE49-F238E27FC236}">
                  <a16:creationId xmlns:a16="http://schemas.microsoft.com/office/drawing/2014/main" id="{D4056792-A695-F940-B88E-A3A6D43A6AB3}"/>
                </a:ext>
              </a:extLst>
            </p:cNvPr>
            <p:cNvSpPr txBox="1">
              <a:spLocks/>
            </p:cNvSpPr>
            <p:nvPr/>
          </p:nvSpPr>
          <p:spPr>
            <a:xfrm>
              <a:off x="7887606" y="5470188"/>
              <a:ext cx="1816327" cy="361812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buNone/>
              </a:pPr>
              <a:r>
                <a:rPr lang="pl" sz="1300" b="1" i="0" u="none" baseline="0">
                  <a:solidFill>
                    <a:schemeClr val="tx2"/>
                  </a:solidFill>
                </a:rPr>
                <a:t>Etapy drugorzędne</a:t>
              </a:r>
              <a:r>
                <a:rPr lang="pl" sz="1300" b="1" i="0" u="none" baseline="30000">
                  <a:solidFill>
                    <a:schemeClr val="tx2"/>
                  </a:solidFill>
                </a:rPr>
                <a:t>1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BB10017-2804-B942-A9BF-2A708066DB5F}"/>
                </a:ext>
              </a:extLst>
            </p:cNvPr>
            <p:cNvGrpSpPr/>
            <p:nvPr/>
          </p:nvGrpSpPr>
          <p:grpSpPr>
            <a:xfrm>
              <a:off x="10297886" y="2285718"/>
              <a:ext cx="1519570" cy="1434778"/>
              <a:chOff x="10297886" y="2285718"/>
              <a:chExt cx="1519570" cy="1434778"/>
            </a:xfrm>
          </p:grpSpPr>
          <p:sp>
            <p:nvSpPr>
              <p:cNvPr id="95" name="Rounded Rectangle 94">
                <a:extLst>
                  <a:ext uri="{FF2B5EF4-FFF2-40B4-BE49-F238E27FC236}">
                    <a16:creationId xmlns:a16="http://schemas.microsoft.com/office/drawing/2014/main" id="{C7A55503-C1D3-2543-B12A-339C244E6599}"/>
                  </a:ext>
                </a:extLst>
              </p:cNvPr>
              <p:cNvSpPr/>
              <p:nvPr/>
            </p:nvSpPr>
            <p:spPr>
              <a:xfrm>
                <a:off x="10315348" y="2285718"/>
                <a:ext cx="1502108" cy="1434778"/>
              </a:xfrm>
              <a:prstGeom prst="roundRect">
                <a:avLst>
                  <a:gd name="adj" fmla="val 8207"/>
                </a:avLst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" dirty="0"/>
              </a:p>
            </p:txBody>
          </p:sp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3D14684A-3C06-FC44-8451-FB5637607F0E}"/>
                  </a:ext>
                </a:extLst>
              </p:cNvPr>
              <p:cNvSpPr/>
              <p:nvPr/>
            </p:nvSpPr>
            <p:spPr>
              <a:xfrm>
                <a:off x="10315348" y="2285718"/>
                <a:ext cx="1502108" cy="1434778"/>
              </a:xfrm>
              <a:prstGeom prst="roundRect">
                <a:avLst>
                  <a:gd name="adj" fmla="val 8207"/>
                </a:avLst>
              </a:prstGeom>
              <a:solidFill>
                <a:schemeClr val="tx1">
                  <a:alpha val="5125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" dirty="0"/>
              </a:p>
            </p:txBody>
          </p:sp>
          <p:sp>
            <p:nvSpPr>
              <p:cNvPr id="97" name="Content Placeholder 8">
                <a:extLst>
                  <a:ext uri="{FF2B5EF4-FFF2-40B4-BE49-F238E27FC236}">
                    <a16:creationId xmlns:a16="http://schemas.microsoft.com/office/drawing/2014/main" id="{85126C76-8251-4D46-9BC2-B6B0DBDD8C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7886" y="2536634"/>
                <a:ext cx="1519570" cy="99060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marL="269875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→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pl" sz="1300" b="1" i="0" u="none" baseline="0">
                    <a:solidFill>
                      <a:schemeClr val="bg1"/>
                    </a:solidFill>
                  </a:rPr>
                  <a:t>Farmacja, zdrowie</a:t>
                </a:r>
                <a:br>
                  <a:rPr lang="pl" sz="1300" b="1">
                    <a:solidFill>
                      <a:schemeClr val="bg1"/>
                    </a:solidFill>
                  </a:rPr>
                </a:br>
                <a:r>
                  <a:rPr lang="pl" sz="1300" b="1" i="0" u="none" baseline="0">
                    <a:solidFill>
                      <a:schemeClr val="bg1"/>
                    </a:solidFill>
                  </a:rPr>
                  <a:t>i ochrona </a:t>
                </a:r>
                <a:br>
                  <a:rPr lang="pl" sz="1300" b="1">
                    <a:solidFill>
                      <a:schemeClr val="bg1"/>
                    </a:solidFill>
                  </a:rPr>
                </a:br>
                <a:r>
                  <a:rPr lang="pl" sz="1300" b="1" i="0" u="none" baseline="0">
                    <a:solidFill>
                      <a:schemeClr val="bg1"/>
                    </a:solidFill>
                  </a:rPr>
                  <a:t>oraz dobra trwałego użytku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7778B64-0C74-584C-B4F2-C082422FF49D}"/>
                </a:ext>
              </a:extLst>
            </p:cNvPr>
            <p:cNvGrpSpPr/>
            <p:nvPr/>
          </p:nvGrpSpPr>
          <p:grpSpPr>
            <a:xfrm>
              <a:off x="10297886" y="3838575"/>
              <a:ext cx="1519570" cy="1440898"/>
              <a:chOff x="10297886" y="3838575"/>
              <a:chExt cx="1519570" cy="1440898"/>
            </a:xfrm>
          </p:grpSpPr>
          <p:sp>
            <p:nvSpPr>
              <p:cNvPr id="92" name="Rounded Rectangle 91">
                <a:extLst>
                  <a:ext uri="{FF2B5EF4-FFF2-40B4-BE49-F238E27FC236}">
                    <a16:creationId xmlns:a16="http://schemas.microsoft.com/office/drawing/2014/main" id="{2F41B5FB-CC81-6A4B-AD7F-6DCC7C9D141C}"/>
                  </a:ext>
                </a:extLst>
              </p:cNvPr>
              <p:cNvSpPr/>
              <p:nvPr/>
            </p:nvSpPr>
            <p:spPr>
              <a:xfrm>
                <a:off x="10315348" y="3838575"/>
                <a:ext cx="1502108" cy="1434778"/>
              </a:xfrm>
              <a:prstGeom prst="roundRect">
                <a:avLst>
                  <a:gd name="adj" fmla="val 8207"/>
                </a:avLst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" dirty="0"/>
              </a:p>
            </p:txBody>
          </p:sp>
          <p:sp>
            <p:nvSpPr>
              <p:cNvPr id="93" name="Rounded Rectangle 92">
                <a:extLst>
                  <a:ext uri="{FF2B5EF4-FFF2-40B4-BE49-F238E27FC236}">
                    <a16:creationId xmlns:a16="http://schemas.microsoft.com/office/drawing/2014/main" id="{7C7EADF8-B944-A146-A5FC-01E8A5C7A257}"/>
                  </a:ext>
                </a:extLst>
              </p:cNvPr>
              <p:cNvSpPr/>
              <p:nvPr/>
            </p:nvSpPr>
            <p:spPr>
              <a:xfrm>
                <a:off x="10315348" y="3844695"/>
                <a:ext cx="1502108" cy="1434778"/>
              </a:xfrm>
              <a:prstGeom prst="roundRect">
                <a:avLst>
                  <a:gd name="adj" fmla="val 8207"/>
                </a:avLst>
              </a:prstGeom>
              <a:solidFill>
                <a:schemeClr val="tx1">
                  <a:alpha val="3595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pl" dirty="0"/>
              </a:p>
            </p:txBody>
          </p:sp>
          <p:sp>
            <p:nvSpPr>
              <p:cNvPr id="94" name="Content Placeholder 8">
                <a:extLst>
                  <a:ext uri="{FF2B5EF4-FFF2-40B4-BE49-F238E27FC236}">
                    <a16:creationId xmlns:a16="http://schemas.microsoft.com/office/drawing/2014/main" id="{93B26AD7-54F1-B14A-84E9-36666D401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7886" y="4093290"/>
                <a:ext cx="1519570" cy="990600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rmAutofit/>
              </a:bodyPr>
              <a:lstStyle>
                <a:lvl1pPr marL="269875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8163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ourier New" panose="02070309020205020404" pitchFamily="49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08038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77913" indent="-269875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→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46200" indent="-26828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rtl="0">
                  <a:buNone/>
                </a:pPr>
                <a:r>
                  <a:rPr lang="pl" sz="1300" b="1" i="0" u="none" baseline="0">
                    <a:solidFill>
                      <a:schemeClr val="bg1"/>
                    </a:solidFill>
                  </a:rPr>
                  <a:t>Produkty spożywcze</a:t>
                </a:r>
              </a:p>
              <a:p>
                <a:pPr marL="0" indent="0" algn="ctr" rtl="0">
                  <a:buNone/>
                </a:pPr>
                <a:r>
                  <a:rPr lang="pl" sz="1300" b="1" i="0" u="none" baseline="0">
                    <a:solidFill>
                      <a:schemeClr val="bg1"/>
                    </a:solidFill>
                  </a:rPr>
                  <a:t>Opakowania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D8E328C-CE97-6241-B047-088E1C1BBD19}"/>
                </a:ext>
              </a:extLst>
            </p:cNvPr>
            <p:cNvCxnSpPr/>
            <p:nvPr/>
          </p:nvCxnSpPr>
          <p:spPr>
            <a:xfrm>
              <a:off x="5898630" y="3757971"/>
              <a:ext cx="114674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434598A-F1D4-BB48-9910-3CB37BB8D190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2843571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EFD540C-A106-9B4C-9F77-CAF6229FF8F8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149620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5D57B1-8E5F-D84D-80C9-A7ECDE7511F3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455669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99FF99C-D60B-E145-A5C6-8E0A1E060278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3761718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8A67993-5D4E-D74B-9D3A-EF3742D9290A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067767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DA452DD-1526-314F-8604-0E7355AD5544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373816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B0F3A65-38F6-D347-8FAD-5AE05D1FA2A9}"/>
                </a:ext>
              </a:extLst>
            </p:cNvPr>
            <p:cNvCxnSpPr>
              <a:cxnSpLocks/>
            </p:cNvCxnSpPr>
            <p:nvPr/>
          </p:nvCxnSpPr>
          <p:spPr>
            <a:xfrm>
              <a:off x="7654244" y="4679864"/>
              <a:ext cx="21136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Elbow Connector 85">
              <a:extLst>
                <a:ext uri="{FF2B5EF4-FFF2-40B4-BE49-F238E27FC236}">
                  <a16:creationId xmlns:a16="http://schemas.microsoft.com/office/drawing/2014/main" id="{F907085D-F859-FF45-B3FE-FCC0B61D3D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73952" y="5341597"/>
              <a:ext cx="504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>
              <a:extLst>
                <a:ext uri="{FF2B5EF4-FFF2-40B4-BE49-F238E27FC236}">
                  <a16:creationId xmlns:a16="http://schemas.microsoft.com/office/drawing/2014/main" id="{2A5669E3-3333-D94C-86DA-5F169B446C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3592" y="5341597"/>
              <a:ext cx="756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Elbow Connector 87">
              <a:extLst>
                <a:ext uri="{FF2B5EF4-FFF2-40B4-BE49-F238E27FC236}">
                  <a16:creationId xmlns:a16="http://schemas.microsoft.com/office/drawing/2014/main" id="{9AF347CE-BD05-2141-A8B7-716DE76829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94652" y="5341597"/>
              <a:ext cx="756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Elbow Connector 88">
              <a:extLst>
                <a:ext uri="{FF2B5EF4-FFF2-40B4-BE49-F238E27FC236}">
                  <a16:creationId xmlns:a16="http://schemas.microsoft.com/office/drawing/2014/main" id="{DDB04222-7A04-5F4C-ADD3-4FF4640536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32751" y="5341597"/>
              <a:ext cx="612000" cy="309497"/>
            </a:xfrm>
            <a:prstGeom prst="bentConnector2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ontent Placeholder 8">
              <a:extLst>
                <a:ext uri="{FF2B5EF4-FFF2-40B4-BE49-F238E27FC236}">
                  <a16:creationId xmlns:a16="http://schemas.microsoft.com/office/drawing/2014/main" id="{97CF2784-7F2F-694C-AAB0-EEBC23B8685C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4121687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Przedmieszanki</a:t>
              </a:r>
            </a:p>
          </p:txBody>
        </p:sp>
        <p:sp>
          <p:nvSpPr>
            <p:cNvPr id="91" name="Content Placeholder 8">
              <a:extLst>
                <a:ext uri="{FF2B5EF4-FFF2-40B4-BE49-F238E27FC236}">
                  <a16:creationId xmlns:a16="http://schemas.microsoft.com/office/drawing/2014/main" id="{C5CEE066-ABB2-B64C-9BA7-DC991653CAC6}"/>
                </a:ext>
              </a:extLst>
            </p:cNvPr>
            <p:cNvSpPr txBox="1">
              <a:spLocks/>
            </p:cNvSpPr>
            <p:nvPr/>
          </p:nvSpPr>
          <p:spPr>
            <a:xfrm>
              <a:off x="2817504" y="2895861"/>
              <a:ext cx="1265588" cy="553681"/>
            </a:xfrm>
            <a:prstGeom prst="rect">
              <a:avLst/>
            </a:prstGeom>
          </p:spPr>
          <p:txBody>
            <a:bodyPr vert="horz" lIns="0" tIns="0" rIns="0" bIns="0" rtlCol="0" anchor="ctr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sz="1300" b="1" i="0" u="none" baseline="0">
                  <a:solidFill>
                    <a:schemeClr val="bg1"/>
                  </a:solidFill>
                </a:rPr>
                <a:t>Stabilizatory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35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D4C8FE94-A2A6-A34F-93BD-F0E93678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99" y="2467202"/>
            <a:ext cx="6570457" cy="1329595"/>
          </a:xfrm>
        </p:spPr>
        <p:txBody>
          <a:bodyPr/>
          <a:lstStyle/>
          <a:p>
            <a:pPr algn="l" rtl="0"/>
            <a:r>
              <a:rPr lang="pl" b="1" i="0" u="none" baseline="0"/>
              <a:t>Zrównoważona ochrona codziennych potrzeb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85A9700-F76F-204D-8025-CF02EAA92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F4C26-C1DE-EF4B-B88B-14FAC7807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72913" y="6513513"/>
            <a:ext cx="319087" cy="138112"/>
          </a:xfrm>
        </p:spPr>
        <p:txBody>
          <a:bodyPr/>
          <a:lstStyle/>
          <a:p>
            <a:pPr algn="r" rtl="0"/>
            <a:fld id="{6CBD48DC-9015-441C-A0ED-6D84415C263C}" type="slidenum">
              <a:rPr/>
              <a:pPr/>
              <a:t>6</a:t>
            </a:fld>
            <a:endParaRPr lang="pl"/>
          </a:p>
        </p:txBody>
      </p:sp>
      <p:sp>
        <p:nvSpPr>
          <p:cNvPr id="18" name="Title 28">
            <a:extLst>
              <a:ext uri="{FF2B5EF4-FFF2-40B4-BE49-F238E27FC236}">
                <a16:creationId xmlns:a16="http://schemas.microsoft.com/office/drawing/2014/main" id="{E4A5D4A6-EA1C-904A-9DB5-C65B51F98F1B}"/>
              </a:ext>
            </a:extLst>
          </p:cNvPr>
          <p:cNvSpPr txBox="1">
            <a:spLocks/>
          </p:cNvSpPr>
          <p:nvPr/>
        </p:nvSpPr>
        <p:spPr>
          <a:xfrm>
            <a:off x="534988" y="549276"/>
            <a:ext cx="9223375" cy="4431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pl" sz="3200" b="1" i="0" u="none" spc="-20" baseline="0"/>
              <a:t>Co wspieramy</a:t>
            </a:r>
          </a:p>
        </p:txBody>
      </p:sp>
      <p:sp>
        <p:nvSpPr>
          <p:cNvPr id="19" name="Text Placeholder 36">
            <a:extLst>
              <a:ext uri="{FF2B5EF4-FFF2-40B4-BE49-F238E27FC236}">
                <a16:creationId xmlns:a16="http://schemas.microsoft.com/office/drawing/2014/main" id="{FDBBE28B-EC8D-6E47-AA95-21AEFBD11B2E}"/>
              </a:ext>
            </a:extLst>
          </p:cNvPr>
          <p:cNvSpPr txBox="1">
            <a:spLocks/>
          </p:cNvSpPr>
          <p:nvPr/>
        </p:nvSpPr>
        <p:spPr>
          <a:xfrm>
            <a:off x="534988" y="1026000"/>
            <a:ext cx="9234312" cy="307777"/>
          </a:xfrm>
          <a:prstGeom prst="rect">
            <a:avLst/>
          </a:prstGeom>
        </p:spPr>
        <p:txBody>
          <a:bodyPr lIns="0" tIns="0" rIns="0" bIns="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→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pl" sz="2000" b="0" i="0" u="none" baseline="0">
                <a:solidFill>
                  <a:schemeClr val="bg1"/>
                </a:solidFill>
              </a:rPr>
              <a:t>Naszą wizję i obietnicę dla świata</a:t>
            </a:r>
          </a:p>
        </p:txBody>
      </p:sp>
      <p:sp>
        <p:nvSpPr>
          <p:cNvPr id="20" name="Freeform: Shape 21">
            <a:extLst>
              <a:ext uri="{FF2B5EF4-FFF2-40B4-BE49-F238E27FC236}">
                <a16:creationId xmlns:a16="http://schemas.microsoft.com/office/drawing/2014/main" id="{142FB1B1-E628-6046-8342-64BD12CE4ED2}"/>
              </a:ext>
            </a:extLst>
          </p:cNvPr>
          <p:cNvSpPr>
            <a:spLocks noChangeAspect="1"/>
          </p:cNvSpPr>
          <p:nvPr/>
        </p:nvSpPr>
        <p:spPr>
          <a:xfrm>
            <a:off x="4555857" y="0"/>
            <a:ext cx="7636143" cy="6858000"/>
          </a:xfrm>
          <a:custGeom>
            <a:avLst/>
            <a:gdLst>
              <a:gd name="connsiteX0" fmla="*/ 7636143 w 7636143"/>
              <a:gd name="connsiteY0" fmla="*/ 0 h 3429000"/>
              <a:gd name="connsiteX1" fmla="*/ 7636143 w 7636143"/>
              <a:gd name="connsiteY1" fmla="*/ 3429000 h 3429000"/>
              <a:gd name="connsiteX2" fmla="*/ 0 w 7636143"/>
              <a:gd name="connsiteY2" fmla="*/ 3429000 h 3429000"/>
              <a:gd name="connsiteX3" fmla="*/ 116956 w 7636143"/>
              <a:gd name="connsiteY3" fmla="*/ 3328777 h 3429000"/>
              <a:gd name="connsiteX4" fmla="*/ 7636143 w 7636143"/>
              <a:gd name="connsiteY4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6143" h="3429000">
                <a:moveTo>
                  <a:pt x="7636143" y="0"/>
                </a:moveTo>
                <a:lnTo>
                  <a:pt x="7636143" y="3429000"/>
                </a:lnTo>
                <a:lnTo>
                  <a:pt x="0" y="3429000"/>
                </a:lnTo>
                <a:lnTo>
                  <a:pt x="116956" y="3328777"/>
                </a:lnTo>
                <a:cubicBezTo>
                  <a:pt x="2855204" y="1036390"/>
                  <a:pt x="5476803" y="392910"/>
                  <a:pt x="7636143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pl" dirty="0"/>
          </a:p>
        </p:txBody>
      </p:sp>
    </p:spTree>
    <p:extLst>
      <p:ext uri="{BB962C8B-B14F-4D97-AF65-F5344CB8AC3E}">
        <p14:creationId xmlns:p14="http://schemas.microsoft.com/office/powerpoint/2010/main" val="205888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E4F2306-9F95-5F42-9392-8CD61FFBB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9" y="549275"/>
            <a:ext cx="2717498" cy="886397"/>
          </a:xfrm>
        </p:spPr>
        <p:txBody>
          <a:bodyPr/>
          <a:lstStyle/>
          <a:p>
            <a:pPr algn="l" rtl="0"/>
            <a:r>
              <a:rPr lang="pl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Nasze ramy strategiczne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F99A7-89D9-0E48-8AAC-7EABD377C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7</a:t>
            </a:fld>
            <a:endParaRPr lang="pl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0C4FA5E-2DBE-1E4E-BA55-175BB3465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481558"/>
            <a:ext cx="2555453" cy="1219489"/>
          </a:xfrm>
        </p:spPr>
        <p:txBody>
          <a:bodyPr/>
          <a:lstStyle/>
          <a:p>
            <a:pPr algn="l" rtl="0"/>
            <a:r>
              <a:rPr lang="pl" b="0" i="0" u="none" baseline="0" dirty="0"/>
              <a:t>Jak zapewniamy zrównoważoną ochronę codziennych potrzeb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BC51D98-47AD-7F46-85B1-AA2061D79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D2A85E64-3215-16F8-E437-0FE637A9F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60" y="374854"/>
            <a:ext cx="5782105" cy="57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4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527918-90A4-B24A-9504-11FDA2EA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l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Nasi pracownicy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1FAE4A-FB73-7B4D-9184-38F7E9D4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8</a:t>
            </a:fld>
            <a:endParaRPr lang="pl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5F5E4D6-F11F-3C49-84FC-95E26B89F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Bijące serce kp</a:t>
            </a:r>
            <a:endParaRPr lang="p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5F1A3-AF5E-1A4D-B868-EDFFBC2C8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  <a:endParaRPr lang="pl" dirty="0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766E6D3C-A5E8-4D49-A456-F6C7CD626339}"/>
              </a:ext>
            </a:extLst>
          </p:cNvPr>
          <p:cNvSpPr>
            <a:spLocks/>
          </p:cNvSpPr>
          <p:nvPr/>
        </p:nvSpPr>
        <p:spPr>
          <a:xfrm>
            <a:off x="534987" y="15300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B19D037-92FE-D84D-8FEE-A12704EA167B}"/>
              </a:ext>
            </a:extLst>
          </p:cNvPr>
          <p:cNvSpPr>
            <a:spLocks/>
          </p:cNvSpPr>
          <p:nvPr/>
        </p:nvSpPr>
        <p:spPr>
          <a:xfrm>
            <a:off x="3387062" y="38541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69990BB5-AC49-4C4A-8AF5-B2397E4C1FFC}"/>
              </a:ext>
            </a:extLst>
          </p:cNvPr>
          <p:cNvSpPr>
            <a:spLocks/>
          </p:cNvSpPr>
          <p:nvPr/>
        </p:nvSpPr>
        <p:spPr>
          <a:xfrm>
            <a:off x="9097460" y="3854100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 dirty="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06BBDBAB-3DD3-5C45-9902-B33D3CBC6055}"/>
              </a:ext>
            </a:extLst>
          </p:cNvPr>
          <p:cNvSpPr>
            <a:spLocks/>
          </p:cNvSpPr>
          <p:nvPr/>
        </p:nvSpPr>
        <p:spPr>
          <a:xfrm>
            <a:off x="6242932" y="1526536"/>
            <a:ext cx="2574000" cy="2088000"/>
          </a:xfrm>
          <a:prstGeom prst="roundRect">
            <a:avLst>
              <a:gd name="adj" fmla="val 6371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 algn="l" rtl="0">
              <a:spcBef>
                <a:spcPts val="600"/>
              </a:spcBef>
              <a:defRPr/>
            </a:pPr>
            <a:endParaRPr lang="pl" sz="16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  <a:cs typeface="Inter" panose="020005030000000200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123854-0688-394E-8CF7-9EC80B531EB3}"/>
              </a:ext>
            </a:extLst>
          </p:cNvPr>
          <p:cNvGrpSpPr/>
          <p:nvPr/>
        </p:nvGrpSpPr>
        <p:grpSpPr>
          <a:xfrm>
            <a:off x="6242932" y="3854100"/>
            <a:ext cx="2574000" cy="2088000"/>
            <a:chOff x="3389515" y="3854100"/>
            <a:chExt cx="2574000" cy="2088000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7F669BD0-FB37-1142-A74D-65F09F8BE6AD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pl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21" name="Content Placeholder 10">
              <a:extLst>
                <a:ext uri="{FF2B5EF4-FFF2-40B4-BE49-F238E27FC236}">
                  <a16:creationId xmlns:a16="http://schemas.microsoft.com/office/drawing/2014/main" id="{2B0B5BD9-8CA4-C141-8D2F-4913C3C80056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Font typeface="Arial" panose="020B0604020202020204" pitchFamily="34" charset="0"/>
                <a:buNone/>
              </a:pPr>
              <a:r>
                <a:rPr lang="pl" b="1" i="0" u="none" baseline="0">
                  <a:solidFill>
                    <a:schemeClr val="accent2"/>
                  </a:solidFill>
                </a:rPr>
                <a:t>Różnorodność</a:t>
              </a:r>
            </a:p>
            <a:p>
              <a:pPr marL="0" indent="0" algn="l" rtl="0">
                <a:buFont typeface="Arial" panose="020B0604020202020204" pitchFamily="34" charset="0"/>
                <a:buNone/>
              </a:pPr>
              <a:r>
                <a:rPr lang="pl" b="0" i="0" u="none" baseline="0"/>
                <a:t>Tworzymy zróżnicowane środowisko, w którym każdy ma swoje miejsce, czuje się doceniany i szanowany</a:t>
              </a:r>
              <a:br>
                <a:rPr lang="pl"/>
              </a:br>
              <a:r>
                <a:rPr lang="pl" b="0" i="0" u="none" baseline="0"/>
                <a:t>za to, kim jest.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B02259-CB12-274B-A91E-2805F60C33D1}"/>
              </a:ext>
            </a:extLst>
          </p:cNvPr>
          <p:cNvGrpSpPr/>
          <p:nvPr/>
        </p:nvGrpSpPr>
        <p:grpSpPr>
          <a:xfrm>
            <a:off x="534987" y="3854100"/>
            <a:ext cx="2574000" cy="2088000"/>
            <a:chOff x="3389515" y="3854100"/>
            <a:chExt cx="2574000" cy="2088000"/>
          </a:xfrm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5015B375-4FB0-C843-B5EE-930E4E6FD3CF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pl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25" name="Content Placeholder 10">
              <a:extLst>
                <a:ext uri="{FF2B5EF4-FFF2-40B4-BE49-F238E27FC236}">
                  <a16:creationId xmlns:a16="http://schemas.microsoft.com/office/drawing/2014/main" id="{53033AB4-06FA-AA4B-B626-D06FDD511005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b="1" i="0" u="none" baseline="0">
                  <a:solidFill>
                    <a:schemeClr val="accent2"/>
                  </a:solidFill>
                </a:rPr>
                <a:t>Zaangażowanie</a:t>
              </a:r>
              <a:r>
                <a:rPr lang="pl" b="0" i="0" u="none" baseline="0">
                  <a:solidFill>
                    <a:schemeClr val="accent2"/>
                  </a:solidFill>
                </a:rPr>
                <a:t> </a:t>
              </a:r>
            </a:p>
            <a:p>
              <a:pPr marL="0" indent="0" algn="l" rtl="0">
                <a:buNone/>
              </a:pPr>
              <a:r>
                <a:rPr lang="pl" b="0" i="0" u="none" baseline="0"/>
                <a:t>Zaangażowani i lubiący swoją karierę pracownicy umożliwiają nam utrzymanie niezwykłego poziomu pomysłowości i współpracy, które wyróżniają kp. 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50B821-BA3D-1147-AF14-CA446CBF72EA}"/>
              </a:ext>
            </a:extLst>
          </p:cNvPr>
          <p:cNvGrpSpPr/>
          <p:nvPr/>
        </p:nvGrpSpPr>
        <p:grpSpPr>
          <a:xfrm>
            <a:off x="9097460" y="1526536"/>
            <a:ext cx="2574000" cy="2088000"/>
            <a:chOff x="3389515" y="3854100"/>
            <a:chExt cx="2574000" cy="2088000"/>
          </a:xfrm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85A0B99A-9C07-3D42-8EA2-E88601030713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pl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30" name="Content Placeholder 10">
              <a:extLst>
                <a:ext uri="{FF2B5EF4-FFF2-40B4-BE49-F238E27FC236}">
                  <a16:creationId xmlns:a16="http://schemas.microsoft.com/office/drawing/2014/main" id="{25EFDBDC-7216-5942-A9AE-E3F9DCD74FAA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b="1" i="0" u="none" baseline="0">
                  <a:solidFill>
                    <a:schemeClr val="accent2"/>
                  </a:solidFill>
                </a:rPr>
                <a:t>Innowacje</a:t>
              </a:r>
            </a:p>
            <a:p>
              <a:pPr marL="0" indent="0" algn="l" rtl="0">
                <a:buNone/>
              </a:pPr>
              <a:r>
                <a:rPr lang="pl" b="0" i="0" u="none" baseline="0"/>
                <a:t>Tylko w ciągu ostatnich trzech lat dzięki ciężkiej pracy i kreatywności naszych pracowników udało nam się wprowadzić na rynek około 89 nowych produktów.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B943A9-9EEA-A14A-8AD4-64D900B0D758}"/>
              </a:ext>
            </a:extLst>
          </p:cNvPr>
          <p:cNvGrpSpPr/>
          <p:nvPr/>
        </p:nvGrpSpPr>
        <p:grpSpPr>
          <a:xfrm>
            <a:off x="3389515" y="1526536"/>
            <a:ext cx="2574000" cy="2088000"/>
            <a:chOff x="3389515" y="3854100"/>
            <a:chExt cx="2574000" cy="2088000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9C701F8A-F142-8D41-8D25-AE8CC321C0B0}"/>
                </a:ext>
              </a:extLst>
            </p:cNvPr>
            <p:cNvSpPr>
              <a:spLocks/>
            </p:cNvSpPr>
            <p:nvPr/>
          </p:nvSpPr>
          <p:spPr>
            <a:xfrm>
              <a:off x="3389515" y="3854100"/>
              <a:ext cx="2574000" cy="2088000"/>
            </a:xfrm>
            <a:prstGeom prst="roundRect">
              <a:avLst>
                <a:gd name="adj" fmla="val 637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l" rtl="0">
                <a:spcBef>
                  <a:spcPts val="600"/>
                </a:spcBef>
                <a:defRPr/>
              </a:pPr>
              <a:endParaRPr lang="pl" sz="1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endParaRPr>
            </a:p>
          </p:txBody>
        </p:sp>
        <p:sp>
          <p:nvSpPr>
            <p:cNvPr id="35" name="Content Placeholder 10">
              <a:extLst>
                <a:ext uri="{FF2B5EF4-FFF2-40B4-BE49-F238E27FC236}">
                  <a16:creationId xmlns:a16="http://schemas.microsoft.com/office/drawing/2014/main" id="{C0A4D835-7343-F84C-9A20-D47D11684C0B}"/>
                </a:ext>
              </a:extLst>
            </p:cNvPr>
            <p:cNvSpPr txBox="1">
              <a:spLocks/>
            </p:cNvSpPr>
            <p:nvPr/>
          </p:nvSpPr>
          <p:spPr>
            <a:xfrm>
              <a:off x="3593188" y="3977091"/>
              <a:ext cx="2166654" cy="1847588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269875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8163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Courier New" panose="02070309020205020404" pitchFamily="49" charset="0"/>
                <a:buChar char="o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8038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77913" indent="-2698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→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46200" indent="-2682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pl" b="1" i="0" u="none" baseline="0">
                  <a:solidFill>
                    <a:schemeClr val="accent2"/>
                  </a:solidFill>
                </a:rPr>
                <a:t>Współpraca</a:t>
              </a:r>
            </a:p>
            <a:p>
              <a:pPr marL="0" indent="0" algn="l" rtl="0">
                <a:buNone/>
              </a:pPr>
              <a:r>
                <a:rPr lang="pl" b="0" i="0" u="none" baseline="0"/>
                <a:t>Podstawą naszej współpracy jest nacisk na bezpieczeństwo, pracę zespołową i zrównoważony rozwój. </a:t>
              </a:r>
            </a:p>
            <a:p>
              <a:pPr marL="0" indent="0" algn="l" rtl="0">
                <a:buNone/>
              </a:pPr>
              <a:endParaRPr lang="pl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763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242EE1A-85FD-0146-AB87-EE841F24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49276"/>
            <a:ext cx="9223375" cy="443198"/>
          </a:xfrm>
        </p:spPr>
        <p:txBody>
          <a:bodyPr/>
          <a:lstStyle/>
          <a:p>
            <a:pPr algn="l" rtl="0"/>
            <a:r>
              <a:rPr lang="pl" b="1" i="0" u="none" baseline="0">
                <a:gradFill>
                  <a:gsLst>
                    <a:gs pos="50000">
                      <a:srgbClr val="67337F"/>
                    </a:gs>
                    <a:gs pos="100000">
                      <a:srgbClr val="0066CC"/>
                    </a:gs>
                    <a:gs pos="0">
                      <a:srgbClr val="CC0033"/>
                    </a:gs>
                  </a:gsLst>
                  <a:lin ang="18300000" scaled="0"/>
                </a:gradFill>
              </a:rPr>
              <a:t>Co nas wyróżnia</a:t>
            </a:r>
            <a:endParaRPr lang="pl" dirty="0">
              <a:gradFill>
                <a:gsLst>
                  <a:gs pos="50000">
                    <a:srgbClr val="67337F"/>
                  </a:gs>
                  <a:gs pos="100000">
                    <a:srgbClr val="0066CC"/>
                  </a:gs>
                  <a:gs pos="0">
                    <a:srgbClr val="CC0033"/>
                  </a:gs>
                </a:gsLst>
                <a:lin ang="18300000" scaled="0"/>
              </a:gradFill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606B2A-05CB-744D-9ED4-B1271F2FA7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625" y="3960000"/>
            <a:ext cx="2222621" cy="1989950"/>
          </a:xfrm>
        </p:spPr>
        <p:txBody>
          <a:bodyPr/>
          <a:lstStyle/>
          <a:p>
            <a:pPr marL="0" indent="0" algn="l" rtl="0">
              <a:buNone/>
            </a:pPr>
            <a:r>
              <a:rPr lang="pl" b="1" i="0" u="none" baseline="0" dirty="0">
                <a:solidFill>
                  <a:schemeClr val="accent1"/>
                </a:solidFill>
              </a:rPr>
              <a:t>Bezkompromisowa </a:t>
            </a:r>
            <a:br>
              <a:rPr lang="pl" b="1" dirty="0">
                <a:solidFill>
                  <a:schemeClr val="accent1"/>
                </a:solidFill>
              </a:rPr>
            </a:br>
            <a:r>
              <a:rPr lang="pl" b="1" i="0" u="none" baseline="0" dirty="0">
                <a:solidFill>
                  <a:schemeClr val="accent1"/>
                </a:solidFill>
              </a:rPr>
              <a:t>wydajność i obsługa</a:t>
            </a:r>
          </a:p>
          <a:p>
            <a:pPr marL="0" indent="0" algn="l" rtl="0">
              <a:buNone/>
            </a:pPr>
            <a:endParaRPr lang="en-GB" sz="1400" b="0" i="0" u="none" baseline="0" dirty="0"/>
          </a:p>
          <a:p>
            <a:pPr marL="0" indent="0" algn="l" rtl="0">
              <a:buNone/>
            </a:pPr>
            <a:r>
              <a:rPr lang="pl" sz="1400" b="0" i="0" u="none" baseline="0" dirty="0"/>
              <a:t>Dostarczamy to, czego potrzebują nasi klienci i kiedy tego potrzebują — im trudniejsze zadanie, tym bardziej błyszczymy.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0ECB6DE-CBA7-9149-8BED-889AF87F74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2624" y="1689637"/>
            <a:ext cx="10807007" cy="969496"/>
          </a:xfrm>
        </p:spPr>
        <p:txBody>
          <a:bodyPr/>
          <a:lstStyle/>
          <a:p>
            <a:pPr algn="l" rtl="0"/>
            <a:r>
              <a:rPr lang="pl" sz="2100" b="0" i="0" u="none" spc="-20" baseline="0" dirty="0"/>
              <a:t>Nasze innowacyjne opakowania i folie chronią integralność produktu, a jednocześnie zwiększają atrakcyjność wizualną i zapewniają najwyższy poziom zrównoważonego rozwoju. 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3AB3C5-943D-A340-9FE3-1853FF7B3DF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pl" b="1" i="0" u="none" baseline="0">
                <a:solidFill>
                  <a:schemeClr val="accent1"/>
                </a:solidFill>
              </a:rPr>
              <a:t>Odpowiedzialni </a:t>
            </a:r>
            <a:br>
              <a:rPr lang="pl" b="1">
                <a:solidFill>
                  <a:schemeClr val="accent1"/>
                </a:solidFill>
              </a:rPr>
            </a:br>
            <a:r>
              <a:rPr lang="pl" b="1" i="0" u="none" baseline="0">
                <a:solidFill>
                  <a:schemeClr val="accent1"/>
                </a:solidFill>
              </a:rPr>
              <a:t>i kreatywni partnerzy</a:t>
            </a:r>
          </a:p>
          <a:p>
            <a:pPr marL="0" indent="0" algn="l" rtl="0">
              <a:buNone/>
            </a:pPr>
            <a:endParaRPr lang="pl" b="1" dirty="0"/>
          </a:p>
          <a:p>
            <a:pPr marL="0" indent="0" algn="l" rtl="0">
              <a:buNone/>
            </a:pPr>
            <a:r>
              <a:rPr lang="pl" sz="1400" b="0" i="0" u="none" baseline="0"/>
              <a:t>Robimy to, co mówimy, jesteśmy skoncentrowani, szanujemy czas i zasoby, dlatego działamy szybko i z przekonaniem.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D293A2-047B-BD42-B1BA-056920AE914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35700" y="3960000"/>
            <a:ext cx="2566700" cy="1989950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pl" b="1" i="0" u="none" baseline="0" dirty="0">
                <a:solidFill>
                  <a:schemeClr val="accent1"/>
                </a:solidFill>
              </a:rPr>
              <a:t>Zrównoważona i innowacyjna technologia</a:t>
            </a:r>
          </a:p>
          <a:p>
            <a:pPr marL="0" indent="0" algn="l" rtl="0">
              <a:buNone/>
            </a:pPr>
            <a:endParaRPr lang="pl" b="1" dirty="0"/>
          </a:p>
          <a:p>
            <a:pPr marL="0" indent="0" algn="l" rtl="0">
              <a:buNone/>
            </a:pPr>
            <a:r>
              <a:rPr lang="pl" sz="1400" b="0" i="0" u="none" baseline="0" dirty="0"/>
              <a:t>Jesteśmy orędownikiem gospodarki cyrkulacyjnej i recyklingu w zamkniętej pętli, a jednocześnie liderem w dziedzinie innowacyjnych produktów o dużej zawartości surowców wtórnych.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E867AD-3EAA-BF49-A112-23848ED55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4988" y="1026000"/>
            <a:ext cx="9234312" cy="307777"/>
          </a:xfrm>
        </p:spPr>
        <p:txBody>
          <a:bodyPr/>
          <a:lstStyle/>
          <a:p>
            <a:pPr algn="l" rtl="0"/>
            <a:r>
              <a:rPr lang="pl" b="0" i="0" u="none" baseline="0"/>
              <a:t>Zwiększamy integralność produktów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3E910-29CB-C343-8B96-142943F5B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 rtl="0"/>
            <a:r>
              <a:rPr lang="pl" b="0" i="0" u="none" baseline="0"/>
              <a:t>Klöckner Pentaplast. Wszelkie prawa zastrzeżone.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960587-A89F-D542-9145-DF0AFAAEE146}"/>
              </a:ext>
            </a:extLst>
          </p:cNvPr>
          <p:cNvGrpSpPr/>
          <p:nvPr/>
        </p:nvGrpSpPr>
        <p:grpSpPr>
          <a:xfrm>
            <a:off x="3090441" y="2656903"/>
            <a:ext cx="5764192" cy="3293048"/>
            <a:chOff x="3090441" y="2870255"/>
            <a:chExt cx="5764192" cy="307969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02230B-1AD8-D943-83D6-84E96EFD6C4D}"/>
                </a:ext>
              </a:extLst>
            </p:cNvPr>
            <p:cNvCxnSpPr/>
            <p:nvPr/>
          </p:nvCxnSpPr>
          <p:spPr>
            <a:xfrm>
              <a:off x="3090441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D16B374-8C1F-6A4C-950F-8F85BCBBF49D}"/>
                </a:ext>
              </a:extLst>
            </p:cNvPr>
            <p:cNvCxnSpPr/>
            <p:nvPr/>
          </p:nvCxnSpPr>
          <p:spPr>
            <a:xfrm>
              <a:off x="5926238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73D8FDA-48E2-044F-BCBF-6748075CFF05}"/>
                </a:ext>
              </a:extLst>
            </p:cNvPr>
            <p:cNvCxnSpPr/>
            <p:nvPr/>
          </p:nvCxnSpPr>
          <p:spPr>
            <a:xfrm>
              <a:off x="8854633" y="2870255"/>
              <a:ext cx="0" cy="3079695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6F7A4-4DDE-8044-B4E8-F6258302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BD48DC-9015-441C-A0ED-6D84415C263C}" type="slidenum">
              <a:rPr/>
              <a:t>9</a:t>
            </a:fld>
            <a:endParaRPr lang="p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4F12D9-E6DA-F948-ABBC-AC21484C9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71" y="2763122"/>
            <a:ext cx="999201" cy="838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0D1AB8-F88C-E644-BBE4-4CB3131E8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816" y="2729267"/>
            <a:ext cx="838615" cy="87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4C574-1E04-C740-B8AD-0A27638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185" y="2681975"/>
            <a:ext cx="820772" cy="8921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A25807-14AC-0940-A5A3-B707ADC87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150" y="2752836"/>
            <a:ext cx="999201" cy="87430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DC4245-3EC5-47B6-D0E1-73688CD7A68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69244" y="3960000"/>
            <a:ext cx="2566700" cy="1989950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pl" b="1" i="0" u="none" baseline="0" dirty="0">
                <a:solidFill>
                  <a:schemeClr val="accent1"/>
                </a:solidFill>
              </a:rPr>
              <a:t>Wiodąca wartość </a:t>
            </a:r>
            <a:br>
              <a:rPr lang="pl" b="1" dirty="0">
                <a:solidFill>
                  <a:schemeClr val="accent1"/>
                </a:solidFill>
              </a:rPr>
            </a:br>
            <a:r>
              <a:rPr lang="pl" b="1" i="0" u="none" baseline="0" dirty="0">
                <a:solidFill>
                  <a:schemeClr val="accent1"/>
                </a:solidFill>
              </a:rPr>
              <a:t>dla naszych klientów</a:t>
            </a:r>
          </a:p>
          <a:p>
            <a:pPr marL="0" indent="0" algn="l" rtl="0">
              <a:buNone/>
            </a:pPr>
            <a:endParaRPr lang="pl" b="1" dirty="0"/>
          </a:p>
          <a:p>
            <a:pPr marL="0" indent="0" algn="l" rtl="0">
              <a:buNone/>
            </a:pPr>
            <a:r>
              <a:rPr lang="pl" sz="1400" b="0" i="0" u="none" baseline="0" dirty="0"/>
              <a:t>Zwiększamy odporność łańcuchów dostaw naszych klientów, wykorzystując nasze wszechstronne, globalne zakłady, aby szybko zaspokoić popyt.</a:t>
            </a:r>
          </a:p>
        </p:txBody>
      </p:sp>
    </p:spTree>
    <p:extLst>
      <p:ext uri="{BB962C8B-B14F-4D97-AF65-F5344CB8AC3E}">
        <p14:creationId xmlns:p14="http://schemas.microsoft.com/office/powerpoint/2010/main" val="2640480929"/>
      </p:ext>
    </p:extLst>
  </p:cSld>
  <p:clrMapOvr>
    <a:masterClrMapping/>
  </p:clrMapOvr>
</p:sld>
</file>

<file path=ppt/theme/theme1.xml><?xml version="1.0" encoding="utf-8"?>
<a:theme xmlns:a="http://schemas.openxmlformats.org/drawingml/2006/main" name="KP Master Template">
  <a:themeElements>
    <a:clrScheme name="KP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0033"/>
      </a:accent1>
      <a:accent2>
        <a:srgbClr val="0066CC"/>
      </a:accent2>
      <a:accent3>
        <a:srgbClr val="666666"/>
      </a:accent3>
      <a:accent4>
        <a:srgbClr val="83BD00"/>
      </a:accent4>
      <a:accent5>
        <a:srgbClr val="509E2F"/>
      </a:accent5>
      <a:accent6>
        <a:srgbClr val="70AD47"/>
      </a:accent6>
      <a:hlink>
        <a:srgbClr val="0563C1"/>
      </a:hlink>
      <a:folHlink>
        <a:srgbClr val="954F72"/>
      </a:folHlink>
    </a:clrScheme>
    <a:fontScheme name="K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p Red">
      <a:srgbClr val="CC0033"/>
    </a:custClr>
    <a:custClr name="kp Blue">
      <a:srgbClr val="0066CC"/>
    </a:custClr>
    <a:custClr name="kp Grey">
      <a:srgbClr val="666666"/>
    </a:custClr>
    <a:custClr name="kp Lime">
      <a:srgbClr val="84BD00"/>
    </a:custClr>
    <a:custClr name="kp Aqua">
      <a:srgbClr val="00B2A9"/>
    </a:custClr>
    <a:custClr name="kp Magenta">
      <a:srgbClr val="C90062"/>
    </a:custClr>
    <a:custClr name="kp Sky">
      <a:srgbClr val="00A1DE"/>
    </a:custClr>
    <a:custClr name="kp Teracotta">
      <a:srgbClr val="FF671F"/>
    </a:custClr>
    <a:custClr name="kp Coral">
      <a:srgbClr val="EA6682"/>
    </a:custClr>
    <a:custClr name="kp Emerald">
      <a:srgbClr val="509E2F"/>
    </a:custClr>
    <a:custClr name="kp Ocean">
      <a:srgbClr val="5482AB"/>
    </a:custClr>
    <a:custClr name="kp Aubergine">
      <a:srgbClr val="93328E"/>
    </a:custClr>
    <a:custClr name="kp Navy">
      <a:srgbClr val="001D77"/>
    </a:custClr>
    <a:custClr name="kp Walnut">
      <a:srgbClr val="753B37"/>
    </a:custClr>
    <a:custClr name="kp Ruby">
      <a:srgbClr val="981E32"/>
    </a:custClr>
  </a:custClrLst>
  <a:extLst>
    <a:ext uri="{05A4C25C-085E-4340-85A3-A5531E510DB2}">
      <thm15:themeFamily xmlns:thm15="http://schemas.microsoft.com/office/thememl/2012/main" name="kp_PPT_Master_Template_Nov_21" id="{4B7A1C91-E57C-4FC6-9B0F-99D2EC420EFC}" vid="{AD964B6A-246D-4CA3-87A6-23FC4B9C94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549B1D1480FB48A07137FF5A098B2D" ma:contentTypeVersion="8" ma:contentTypeDescription="Create a new document." ma:contentTypeScope="" ma:versionID="d53a035039f719fdadc1ae988c1a9c02">
  <xsd:schema xmlns:xsd="http://www.w3.org/2001/XMLSchema" xmlns:xs="http://www.w3.org/2001/XMLSchema" xmlns:p="http://schemas.microsoft.com/office/2006/metadata/properties" xmlns:ns2="eaca9e08-958a-4e61-987c-a85d6483baa9" xmlns:ns3="18b311e6-aae2-4296-aedd-eee38052a089" targetNamespace="http://schemas.microsoft.com/office/2006/metadata/properties" ma:root="true" ma:fieldsID="f0f1c03cd45dcc6a44db0625dca6cbd3" ns2:_="" ns3:_="">
    <xsd:import namespace="eaca9e08-958a-4e61-987c-a85d6483baa9"/>
    <xsd:import namespace="18b311e6-aae2-4296-aedd-eee38052a0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a9e08-958a-4e61-987c-a85d6483b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311e6-aae2-4296-aedd-eee38052a0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altstyp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3BDC8B-744B-4A72-AF18-A86313EC45D6}">
  <ds:schemaRefs>
    <ds:schemaRef ds:uri="http://www.w3.org/XML/1998/namespace"/>
    <ds:schemaRef ds:uri="18b311e6-aae2-4296-aedd-eee38052a089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eaca9e08-958a-4e61-987c-a85d6483baa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CA5A92-776F-428E-A39D-0F5B8ED18D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619D95-FA9C-4193-AD1B-A40D120F2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a9e08-958a-4e61-987c-a85d6483baa9"/>
    <ds:schemaRef ds:uri="18b311e6-aae2-4296-aedd-eee38052a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 Master Template</Template>
  <TotalTime>0</TotalTime>
  <Words>1015</Words>
  <Application>Microsoft Office PowerPoint</Application>
  <PresentationFormat>Widescreen</PresentationFormat>
  <Paragraphs>157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Inter</vt:lpstr>
      <vt:lpstr>Arial</vt:lpstr>
      <vt:lpstr>Calibri</vt:lpstr>
      <vt:lpstr>Courier New</vt:lpstr>
      <vt:lpstr>Wingdings</vt:lpstr>
      <vt:lpstr>KP Master Template</vt:lpstr>
      <vt:lpstr>Klöckner Pentaplast</vt:lpstr>
      <vt:lpstr>Skala Liderzy w dziedzinie bezpiecznych opakowań wysokobarierowych  i dóbr trwałych </vt:lpstr>
      <vt:lpstr>Farmacja, zdrowie i ochrona oraz dobra trwałego użytku</vt:lpstr>
      <vt:lpstr>Food Packaging</vt:lpstr>
      <vt:lpstr>Nasz model biznesowy</vt:lpstr>
      <vt:lpstr>Zrównoważona ochrona codziennych potrzeb</vt:lpstr>
      <vt:lpstr>Nasze ramy strategiczne</vt:lpstr>
      <vt:lpstr>Nasi pracownicy</vt:lpstr>
      <vt:lpstr>Co nas wyróżnia</vt:lpstr>
      <vt:lpstr>Nasza historia innowacji</vt:lpstr>
      <vt:lpstr>Nasza strategia zrównoważonego rozwoju</vt:lpstr>
      <vt:lpstr>Uznanie i współpraca w zakresie zrównoważonego rozwoju</vt:lpstr>
      <vt:lpstr>Dziękujemy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Klöckner Pentaplast</dc:title>
  <dc:subject/>
  <dc:creator>Martin Chiles</dc:creator>
  <cp:keywords/>
  <dc:description/>
  <cp:lastModifiedBy>Rutkowski, Marcin</cp:lastModifiedBy>
  <cp:revision>61</cp:revision>
  <cp:lastPrinted>2021-07-06T10:57:10Z</cp:lastPrinted>
  <dcterms:created xsi:type="dcterms:W3CDTF">2022-02-11T07:32:00Z</dcterms:created>
  <dcterms:modified xsi:type="dcterms:W3CDTF">2022-08-11T13:25:19Z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0x010100E9549B1D1480FB48A07137FF5A098B2D</vt:lpwstr>
  </property>
</Properties>
</file>